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ags/tag19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1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34" r:id="rId3"/>
    <p:sldMasterId id="2147483746" r:id="rId4"/>
    <p:sldMasterId id="2147483758" r:id="rId5"/>
    <p:sldMasterId id="2147483770" r:id="rId6"/>
    <p:sldMasterId id="2147483782" r:id="rId7"/>
    <p:sldMasterId id="2147483818" r:id="rId8"/>
    <p:sldMasterId id="2147483830" r:id="rId9"/>
    <p:sldMasterId id="2147483842" r:id="rId10"/>
    <p:sldMasterId id="2147483854" r:id="rId11"/>
  </p:sldMasterIdLst>
  <p:notesMasterIdLst>
    <p:notesMasterId r:id="rId63"/>
  </p:notesMasterIdLst>
  <p:handoutMasterIdLst>
    <p:handoutMasterId r:id="rId64"/>
  </p:handoutMasterIdLst>
  <p:sldIdLst>
    <p:sldId id="256" r:id="rId12"/>
    <p:sldId id="358" r:id="rId13"/>
    <p:sldId id="272" r:id="rId14"/>
    <p:sldId id="288" r:id="rId15"/>
    <p:sldId id="379" r:id="rId16"/>
    <p:sldId id="378" r:id="rId17"/>
    <p:sldId id="382" r:id="rId18"/>
    <p:sldId id="380" r:id="rId19"/>
    <p:sldId id="381" r:id="rId20"/>
    <p:sldId id="356" r:id="rId21"/>
    <p:sldId id="277" r:id="rId22"/>
    <p:sldId id="359" r:id="rId23"/>
    <p:sldId id="346" r:id="rId24"/>
    <p:sldId id="373" r:id="rId25"/>
    <p:sldId id="285" r:id="rId26"/>
    <p:sldId id="295" r:id="rId27"/>
    <p:sldId id="286" r:id="rId28"/>
    <p:sldId id="361" r:id="rId29"/>
    <p:sldId id="360" r:id="rId30"/>
    <p:sldId id="294" r:id="rId31"/>
    <p:sldId id="303" r:id="rId32"/>
    <p:sldId id="302" r:id="rId33"/>
    <p:sldId id="296" r:id="rId34"/>
    <p:sldId id="299" r:id="rId35"/>
    <p:sldId id="298" r:id="rId36"/>
    <p:sldId id="308" r:id="rId37"/>
    <p:sldId id="309" r:id="rId38"/>
    <p:sldId id="386" r:id="rId39"/>
    <p:sldId id="310" r:id="rId40"/>
    <p:sldId id="311" r:id="rId41"/>
    <p:sldId id="312" r:id="rId42"/>
    <p:sldId id="313" r:id="rId43"/>
    <p:sldId id="314" r:id="rId44"/>
    <p:sldId id="316" r:id="rId45"/>
    <p:sldId id="315" r:id="rId46"/>
    <p:sldId id="323" r:id="rId47"/>
    <p:sldId id="325" r:id="rId48"/>
    <p:sldId id="371" r:id="rId49"/>
    <p:sldId id="369" r:id="rId50"/>
    <p:sldId id="307" r:id="rId51"/>
    <p:sldId id="327" r:id="rId52"/>
    <p:sldId id="331" r:id="rId53"/>
    <p:sldId id="366" r:id="rId54"/>
    <p:sldId id="363" r:id="rId55"/>
    <p:sldId id="364" r:id="rId56"/>
    <p:sldId id="365" r:id="rId57"/>
    <p:sldId id="321" r:id="rId58"/>
    <p:sldId id="385" r:id="rId59"/>
    <p:sldId id="322" r:id="rId60"/>
    <p:sldId id="324" r:id="rId61"/>
    <p:sldId id="326" r:id="rId62"/>
  </p:sldIdLst>
  <p:sldSz cx="9144000" cy="6858000" type="screen4x3"/>
  <p:notesSz cx="6881813" cy="10002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82F0A7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04" y="-96"/>
      </p:cViewPr>
      <p:guideLst>
        <p:guide orient="horz" pos="3151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>
              <a:defRPr/>
            </a:pPr>
            <a:fld id="{F4DFB743-6E3F-4DFE-8558-3A9D7932FFA9}" type="datetimeFigureOut">
              <a:rPr lang="fr-FR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>
              <a:defRPr/>
            </a:pPr>
            <a:fld id="{9D958DF4-1783-4734-AC2B-C89177A6498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3815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275E6E42-9204-4FCB-A93F-2300338C6A73}" type="datetimeFigureOut">
              <a:rPr lang="fr-FR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5F3305B0-4BB6-45D5-B9B4-66D84B9936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15134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305B0-4BB6-45D5-B9B4-66D84B993621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1911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4E6AB9-53CA-4F47-A521-713B9F7CEFBC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1C2C9E-7971-429C-974D-8BA12FE650C9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11DD24-7163-440A-BF19-C081A7CA4115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CF4480-25F6-411C-BE7C-8E137D7603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6AB9-53CA-4F47-A521-713B9F7CEFBC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21/05/2019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2C9E-7971-429C-974D-8BA12FE650C9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B3694-5B1B-439B-9111-CC1856F2F68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F50205-4F77-4E78-AF0B-21550B4B5E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7AF4C-BDE7-4628-A60F-1C9DEA1C45C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251828-03DC-4401-81D3-29CDE1067FC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0B1DED7-9057-480A-943A-B00B44D4EFD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D44A7E6-C3BF-420E-8DF8-FD32619436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E351632-7A9A-45F0-879D-66FE77A3706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A822A67-E087-4EAD-938B-16A38B4975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4D1A-E89F-4452-90D7-3FEFC797BE36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EBF3AD-9354-4A0A-98B4-5D229C6473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BDA89-3F45-4221-A909-04A4C5160348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6941F1-7AC8-40B8-A061-3D6FF12908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122EC-ED9D-4EB9-AD04-4AA05590586C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66FAC0-B56D-4627-BAFE-C1F1E6B184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0377F4F3-E86C-4F97-92BE-025703610A93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B22BD9B-4AF8-4E78-850D-B65778333CE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398-4B88-4EC1-8343-AFDB6811F0DB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8BAF-C922-40D2-A4D0-DE599840184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65362FFC-3913-4E85-A686-1DCF96011E5F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89E7BDE-66D9-476F-99F2-5D19397B47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0C0C1E-2453-4953-B1C1-0B694853FC50}" type="datetimeFigureOut">
              <a:rPr lang="fr-FR" smtClean="0"/>
              <a:pPr>
                <a:defRPr/>
              </a:pPr>
              <a:t>21/05/2019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400680-95B4-411C-8381-BD2FF9C4890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fr.wikipedia.org/wiki/Truite" TargetMode="Externa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hyperlink" Target="http://fr.wikipedia.org/wiki/Ombre_(poisson)" TargetMode="External"/><Relationship Id="rId4" Type="http://schemas.openxmlformats.org/officeDocument/2006/relationships/hyperlink" Target="http://fr.wikipedia.org/wiki/Omble_chevali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836712"/>
            <a:ext cx="7929562" cy="2190651"/>
          </a:xfrm>
        </p:spPr>
        <p:txBody>
          <a:bodyPr>
            <a:normAutofit/>
          </a:bodyPr>
          <a:lstStyle/>
          <a:p>
            <a:pPr eaLnBrk="1" hangingPunct="1"/>
            <a:r>
              <a:rPr lang="fr-FR" b="1" u="sng" dirty="0" smtClean="0"/>
              <a:t>Fédération Départementale de Pêche et de Protection du Milieu Aquatique du Doubs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6072230" cy="864096"/>
          </a:xfrm>
        </p:spPr>
        <p:txBody>
          <a:bodyPr>
            <a:normAutofit fontScale="85000" lnSpcReduction="20000"/>
          </a:bodyPr>
          <a:lstStyle/>
          <a:p>
            <a:r>
              <a:rPr lang="fr-FR" b="1" i="1" dirty="0">
                <a:solidFill>
                  <a:schemeClr val="tx1"/>
                </a:solidFill>
              </a:rPr>
              <a:t>Présentation réalisée par </a:t>
            </a:r>
          </a:p>
          <a:p>
            <a:r>
              <a:rPr lang="fr-FR" b="1" i="1">
                <a:solidFill>
                  <a:schemeClr val="tx1"/>
                </a:solidFill>
              </a:rPr>
              <a:t>L’ AAPPMA de Colombier-Fontaine</a:t>
            </a:r>
          </a:p>
          <a:p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darty\Desktop\Fédération de Pêche\logo_FDP_25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45024"/>
            <a:ext cx="1708918" cy="1872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418">
        <p14:ripple/>
      </p:transition>
    </mc:Choice>
    <mc:Fallback>
      <p:transition spd="slow" advTm="5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aurmc.fr/juniors/cahiers-pedagogiques/images/aqua-ecosysteme-g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2" y="1013089"/>
            <a:ext cx="9144000" cy="58772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5" name="Picture 3" descr="http://www.eaurmc.fr/juniors/cahiers-pedagogiques/images/coin-h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7525"/>
            <a:ext cx="66675" cy="8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260647"/>
            <a:ext cx="77048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6600"/>
                </a:solidFill>
              </a:rPr>
              <a:t>Fonctionnement de l’Ecosystème Aquatique</a:t>
            </a:r>
            <a:endParaRPr lang="fr-FR" sz="2800" b="1" u="sng" dirty="0">
              <a:solidFill>
                <a:srgbClr val="FF66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1392" y="5816163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Sels minéraux qui nourrissent les plantes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9" y="46531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Plantes aquatiques et algues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7605" y="357301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Invertébrés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47664" y="250276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Poissons adultes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63688" y="12687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Prédateurs: brochets, sandres, silures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1784" y="94321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Poissons morts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306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312"/>
    </mc:Choice>
    <mc:Fallback>
      <p:transition spd="slow" advTm="3231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larousse.fr/encyclopedie/data/images/1000849-%C3%89ph%C3%A9m%C3%A8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856" y="3478416"/>
            <a:ext cx="3050579" cy="290291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93296" cy="114300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Les Arthropodes </a:t>
            </a: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sz="3200" u="sng" dirty="0" smtClean="0"/>
              <a:t>(nourriture des poissons)</a:t>
            </a:r>
            <a:endParaRPr lang="fr-FR" sz="32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i="1" dirty="0" smtClean="0"/>
              <a:t>Les Arthropodes: </a:t>
            </a:r>
          </a:p>
          <a:p>
            <a:pPr>
              <a:buNone/>
            </a:pPr>
            <a:r>
              <a:rPr lang="fr-FR" sz="2400" b="1" i="1" dirty="0" smtClean="0"/>
              <a:t>	Vers, crustacés, insectes et leur larve….</a:t>
            </a:r>
            <a:r>
              <a:rPr lang="fr-FR" sz="2400" dirty="0" smtClean="0"/>
              <a:t>, ils sont l’alimentation majeure des poissons, il en existe une multitude, voici les plus visibles : </a:t>
            </a:r>
            <a:endParaRPr lang="fr-FR" sz="2400" dirty="0"/>
          </a:p>
        </p:txBody>
      </p:sp>
      <p:pic>
        <p:nvPicPr>
          <p:cNvPr id="11266" name="Picture 2" descr="http://www.clg-sully-rosny.ac-versailles.fr/clgsully/IMG/jpg/gamare.jpg"/>
          <p:cNvPicPr>
            <a:picLocks noChangeAspect="1" noChangeArrowheads="1"/>
          </p:cNvPicPr>
          <p:nvPr/>
        </p:nvPicPr>
        <p:blipFill>
          <a:blip r:embed="rId4" cstate="print"/>
          <a:srcRect r="2801" b="39251"/>
          <a:stretch>
            <a:fillRect/>
          </a:stretch>
        </p:blipFill>
        <p:spPr bwMode="auto">
          <a:xfrm>
            <a:off x="179512" y="4509120"/>
            <a:ext cx="2496277" cy="187220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9525" y="39423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Le Gammare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03848" y="37576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Ephémère Adulte</a:t>
            </a:r>
            <a:endParaRPr lang="fr-FR" b="1" i="1" dirty="0"/>
          </a:p>
        </p:txBody>
      </p:sp>
      <p:pic>
        <p:nvPicPr>
          <p:cNvPr id="11270" name="Picture 6" descr="http://www.asso-chlorophylle.fr/IMG/gif/LARVE_DE_LIBELLU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127014"/>
            <a:ext cx="2304256" cy="265575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372200" y="38610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Larve de Libellule </a:t>
            </a:r>
            <a:endParaRPr lang="fr-FR" b="1" i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2975"/>
    </mc:Choice>
    <mc:Fallback>
      <p:transition spd="slow" advTm="42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jak5uwUARSE/Uhh94T1iWUI/AAAAAAAABEg/OjEjynZeVeg/s1600/macro_20invertebre_1__cle611fdb-900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0" y="0"/>
            <a:ext cx="4789729" cy="333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50RiL6sd2ls/Uhh-lDl7cyI/AAAAAAAABEo/ET_9vjggwCs/s1600/ple%CC%81c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1" y="3337961"/>
            <a:ext cx="4789729" cy="3520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34100" y="26682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Trichoptère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34100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Plécoptère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31640" y="26687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Trichoptère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31640" y="619896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Plécoptère</a:t>
            </a:r>
            <a:endParaRPr lang="fr-FR" dirty="0"/>
          </a:p>
        </p:txBody>
      </p:sp>
      <p:pic>
        <p:nvPicPr>
          <p:cNvPr id="1034" name="Picture 10" descr="https://lh5.googleusercontent.com/-9_MDEhx17Kc/Ug3Bxhl_EgI/AAAAAAAAB4Q/7gNr1xV76x4/w820-h764-no/IMGP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961"/>
            <a:ext cx="4354270" cy="3520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4.bp.blogspot.com/-5vAwITfHd3k/UdkZkqMV9PI/AAAAAAAABuo/xWEGhciJ3Cc/s1600/IMGP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54271" cy="333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87624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Ephémère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7035" y="28436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Gammares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90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54868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u="sng" dirty="0" smtClean="0">
                <a:solidFill>
                  <a:srgbClr val="FF0000"/>
                </a:solidFill>
                <a:latin typeface="+mj-lt"/>
              </a:rPr>
              <a:t>Différents cours d’eau où vivent les poissons!</a:t>
            </a:r>
            <a:endParaRPr lang="fr-FR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48" y="1412776"/>
            <a:ext cx="89289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u="sng" dirty="0">
                <a:solidFill>
                  <a:srgbClr val="0070C0"/>
                </a:solidFill>
              </a:rPr>
              <a:t>Rivière de 1</a:t>
            </a:r>
            <a:r>
              <a:rPr lang="fr-FR" sz="4400" u="sng" baseline="30000" dirty="0">
                <a:solidFill>
                  <a:srgbClr val="0070C0"/>
                </a:solidFill>
              </a:rPr>
              <a:t>ère</a:t>
            </a:r>
            <a:r>
              <a:rPr lang="fr-FR" sz="4400" u="sng" dirty="0">
                <a:solidFill>
                  <a:srgbClr val="0070C0"/>
                </a:solidFill>
              </a:rPr>
              <a:t> </a:t>
            </a:r>
            <a:r>
              <a:rPr lang="fr-FR" sz="4400" u="sng" dirty="0" smtClean="0">
                <a:solidFill>
                  <a:srgbClr val="0070C0"/>
                </a:solidFill>
              </a:rPr>
              <a:t>catégorie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1400" u="sng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/>
              <a:t>La première catégorie</a:t>
            </a:r>
            <a:r>
              <a:rPr lang="fr-FR" sz="2800" dirty="0"/>
              <a:t> concerne les cours d'eau, étangs et lacs où les poissons nobles (salmonidés : truites, saumons, ombres, truites de mer…) sont protégés et constituent le cheptel dominant.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peche-en-vendee.fr/img/poissons/140260889216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4762500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914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8671"/>
    </mc:Choice>
    <mc:Fallback>
      <p:transition spd="slow" advTm="4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u="sng" dirty="0">
                <a:solidFill>
                  <a:srgbClr val="0070C0"/>
                </a:solidFill>
              </a:rPr>
              <a:t>Rivière de 2</a:t>
            </a:r>
            <a:r>
              <a:rPr lang="fr-FR" sz="4400" u="sng" baseline="30000" dirty="0">
                <a:solidFill>
                  <a:srgbClr val="0070C0"/>
                </a:solidFill>
              </a:rPr>
              <a:t>ème</a:t>
            </a:r>
            <a:r>
              <a:rPr lang="fr-FR" sz="4400" u="sng" dirty="0">
                <a:solidFill>
                  <a:srgbClr val="0070C0"/>
                </a:solidFill>
              </a:rPr>
              <a:t> </a:t>
            </a:r>
            <a:r>
              <a:rPr lang="fr-FR" sz="4400" u="sng" dirty="0" smtClean="0">
                <a:solidFill>
                  <a:srgbClr val="0070C0"/>
                </a:solidFill>
              </a:rPr>
              <a:t>catégorie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000" u="sng" dirty="0" smtClean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 smtClean="0"/>
              <a:t>La deuxième catégorie</a:t>
            </a:r>
            <a:r>
              <a:rPr lang="fr-FR" sz="3200" dirty="0" smtClean="0"/>
              <a:t> </a:t>
            </a:r>
            <a:r>
              <a:rPr lang="fr-FR" sz="2800" dirty="0" smtClean="0"/>
              <a:t>représente </a:t>
            </a:r>
            <a:r>
              <a:rPr lang="fr-FR" sz="2800" dirty="0"/>
              <a:t>les eaux où les poissons blancs (gardons, ablettes, brèmes, tanches, barbillons, carpes, brochets, sandres, perches, silures…) dominent. 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peche-en-vendee.fr/img/poissons/140260768663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449">
            <a:off x="4283431" y="5465380"/>
            <a:ext cx="4297933" cy="1332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apecheenligne.com/site/medias/carp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124">
            <a:off x="463488" y="3429000"/>
            <a:ext cx="40005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568">
            <a:off x="4342455" y="3643233"/>
            <a:ext cx="2693976" cy="10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domainedelindre.com/SiteCollectionImages/Poissons/GARDON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65967"/>
            <a:ext cx="2857500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hISERUSEhQTFBUVFRcTFRgWGBccGBsYFBQWGBoaEhgaGyYgFxojGRgZHy8gIycpLSwsFR4xNTAqNSYrLCkBCQoKDgwOGg8PGjUkHRw1LCksLCwsNSwsLCksLCksKSwsKSwpKSwsKSksKSwsLCwsLCksLCwpLCwsLCwsLCksLP/AABEIAJMBVwMBIgACEQEDEQH/xAAcAAEAAgMBAQEAAAAAAAAAAAAABAUBAwYCBwj/xABKEAABAwIDAwYKBwYFAwUBAAABAAIRAyEEEjEFQVEGImFxk9IHExYXMlNUgZGzI0JSdKGxwRQ0NWLR8DNygpKiJLLhFUODwvFz/8QAGQEBAAMBAQAAAAAAAAAAAAAAAAECAwQF/8QAKBEAAgECBQQDAQEBAQAAAAAAAAECAxESEyFRkQQxQVIycdEzYSMU/9oADAMBAAIRAxEAPwD6Tyf5P4U4TDk4fDkmhSJJpUySTTaSSct1P8nMJ7Nh+xp91OTn7nhvu9H5TVYrWc5YnqRYrvJzCezYfsafdTycwns2H7Gn3VYoq45bk2K7ycwns2H7Gn3U8nMJ7Nh+xp91WKJjluLFd5OYT2bD9jT7qeTmE9mw/Y0+6rFExy3Fiu8nMJ7Nh+xp91PJzCezYfsafdViiY5bixXeTmE9mw/Y0+6nk5hPZsP2NPuqxRMctxYrvJzCezYfsafdTycwns2H7Gn3VYomOW4sV3k5hPZsP2NPup5OYT2bD9jT7qsUTHLcWK7ycwns2H7Gn3U8nMJ7Nh+xp91WKJjluLFd5OYT2bD9jT7qeTmE9mw/Y0+6rFExy3Fiu8nMJ7Nh+xp91PJzCezYfsafdVivLngCSQAmOW4sQPJzCezYfsafdWHcn8GBJw+GA4mlSj/tWrG7ea3msuer8h+pgKgxlR1Qy909Zka7hppuAUqUtyCxrv2Y0x4nDu/yUGEdWbLE9Eqdg9kYKq0PbhsPB40aYP8A2rkqoF/hJjT+UaDqn3Lq+S9SaJHB3RvHC35I5S3BI8nMJ7Nh+xp91PJzCezYfsafdViijHLcmxXeTmE9mw/Y0+6nk5hPZsP2NPuqxRMctxYrvJzCezYfsafdTycwns2H7Gn3VYomOW4sV3k5hPZsP2NPup5OYT2bD9jT7qsUTHLcWK7ycwns2H7Gn3U8nMJ7Nh+xp91WKJjluLFd5OYT2bD9jT7qeTmE9mw/Y0+6rFExy3Fiu8nMJ7Nh+xp91PJzCezYfsafdViiY5bixXeTmE9mw/Y0+6nk5hPZsP2NPuqxRMctxY4/l5sLDNwFZzcPQaR4uCKVMH/GpixDeBRTvCF/Dq/VT+fTRet0Mm6bvv8AhnLuWPJz9zw33ej8pqsVXcnP3PDfd6PymqxXkz+TNAiIqAIiIAiIgCIiAIiIAiIgCIkoAiw4xrbrUHFbfwtIxUxFBh1h1VgNugulAT0K5jFeEzZdOZxlIxuZmcfdlBlcrtvw24YjJhfGOc45c7mAQDb6Jjj9I/gHQOM6ERc+h4/a9OkQ1x5xEho1gb3fZb0my5vF7ZfUMTAv+Vi1t9dL8d5MLhcHy6wj/wDEfVplwLqjqrXEkgxLniQ6bwIAHAFdFs3alCsB4qqx5Iz5KRzPg6uqH6mt5g8SiaJLJrjugTvN5i0ne74e4LFTINSXnoAj+i80Qx1mgP4hvO0H1j6P+4le6ovYMb0G590WV7kWIzqtxAj+9yvuSlUy9p4B34/+VQ1OsmPcPyKm8nXObiG6w7M0m+mUnh0D4KGSdoiIqgIiIAiIgCIiAIiIAiIgCIiAIiIDnfCF/Dq/VT+fTRPCF/Dq/VT+fTRex0P839/hnLuWPJz9zw33ej8pqsVXcnP3PDfd6PymqxXlT+TNAiIqAIiwSgMotGLx9OkwvqvZTYNXPcGt95cQFx+0/C/s+mYpvqYh17UWyP8Ae8tbra0lCLnbovjO0fDdiX2w2HpUgS4ZqjnVHDLGrG5Q3XUyOpc1j+We0sVOfFVg3K5+SkDTGUQb+LAdkvZ/O6dCpsQ5I+/Y/bVCgJrVqVIRP0j2t+AcRK5jaHhg2XSkCs6qRaKTHu/5EBv4r4pT2BJzFwD89O1UGS2qHc4u+sBlubXB1NljEbFLTVcJmnVNNwaHwAQ6HNfEAZmkAEzHG6NWK4z6difDvS/9rB1nDi97GX3WaHzKq6/hxxR9DDYenEzmdUcYBgxZtwuQfsiPGCoHWrvpOLHRLi36IsY5uZtzebnO0Egqxw+w3vrDDh7m1c1RtQODRFWmKhblmG88OtcyKYubAEVxMn4rwsbRccrXU2WmWsHCTBIk6HduhUmI5VbQrkl2Kxd2hwDHvY2YJjKyOBvB3TEqds/Yb6ppNAaG4prnUpDQAWPuZElgiRA0k2teY3C5wHu8WP2ipkdLhzDTc0B7wBzZOjv5xrMKEm32Ibe5ytbBVHgio+q+bu8Y5zspuJqzIiePT0BKex2tJ+ijKA8iP/bNs3N623HBdQ3Zjqg8Y6AKj/2Z9/q5aYz5bxAh86fSA7rSKWyHWALJYf2MGBBp5qgzHg0ToNAehXwSfgrf/TnMPsctOVzWta45ZuY8aAWyYJiA49GQlb//AE5w9INgOFFwAMtqNcGy1pgEZpbJ6NCAuyOyhmAkllN4kNsHMbmygg3HpEWuQ7oUd2zAx2YNLizxjnlzpzZnNLZGk3f1AnojN0JMviRyuI2NllhEtzOa64F3taQRfmxAO65J3quq7EJ+o0ODi11wQBlYATw3jN8TvXct2Q7KGOLOZ9Nm50Zi2NDuveei2i0PwLnSSWtzAFwDZy5YDRp0aQLJ/wCep4Ixo5kuxbMwp4msQw+LayoTUaBB5oZUBboJBG5WOA5WYhjiKwbkYAX1KMW3XYfSM/ZIU+ph3xaAYa+LwBazQBY7vjvKhV2EmDDWudIImLkkzYaDSDv6JTJqLwWVRbnTM2qSJLg60ze4ItGhNluwfKrD4OrTfiCKbXZmg5SSLGS4NExxIB4XXMYHEFoyiXRHNsCDzi5wcRBEzvg62VdtcZ6jajmnLIZcRAacxFrBx1sZkkbiAba7ospJn3vZG3sPimh+HrU6oieY4GP8wF2+9T1+aMNsUs+kaX0qgIOdpioDzgcrmukCN9x1wV2WxvCJj8O4NrEYqlAgvLW1rkj0xGY20LSecFVTTLJn2VFzvJ3l3hcWAGOLHn6lSxP+U6O9y6EFXJMoiIAiIgCIiAIiIAiIgCIiA53whfw6v1U/n00Twhfw6v1U/n00XsdD/N/f4Zy7ljyc/c8N93o/KarFV3J0/wDR4f7vR+U1eds8o8NhWzXqtZaw1e7/ACMEud7gvJn8maFmtGLxjKTC+o5rGtuXOIa0dZJAC+W7f8LWIfIwVDI31tWC4/8A82A5WndziddAuG2tjqtY+NxdfMZEGrUzQT9mlSY5rTfcBY71S5XEfVNs+GTBUrUA/FO0BYMtOZ31HgW0u0OHOGq4ranhS2nXnxZZhWXPMbLoAm9SpO7eGiwK5ylSotYXCp9JLYY4ObmJuQJAjX6p0lXGA2VWLfHCjUbTEOzhwu1xhpDPSc0EAzLpOWwuqXfgq5MrRsDFYp7H1jUe6oY8ZUJJsGmGPfAacpjLIBtEDTpML4OcIQHvqVXteDlJe1ha3M1rXzYFweHDKQRcdZqmbTPjBTJqOu2o4F1TM5pvm5ri4kbjlJBm02VjS2W4wKLiZLH0hUa5lcNO5rRu5hLoAkuDjeV1UoqXdmMpNGytyVpUWCm2pUa7Mymwl4bkxTQXeNAEENfSIbA4j0pC018aBmZhqTWBzHtpsY/MGCHePY/OIeypOYRugxJC0HDEgse8BzPT5pzEVHtcGucbS3d0REr3S2W2Ya8l0uZMQBm0fJIjW/CN674Uqa1epzTqSbsjWNrOlrmizGGlRDmhxDSJc0HLcNFwToG3XlmNMNnK5tBrg2zCS10Zmg74MwdJ6VP2VhTTqNe2TlDnD/OQ5pJ+MSPtFSqOxhMc0APzgRI5xBI0s3W19Aui0F4Mry3KrCvylzaz31KYipUhzv8AEiGPkuBJBJvIILWEzlCyKdR2bO5zalQjxpMDm2yOBEAXyC5i4giIV5T5Ns5u+LOgRLbWnqj4wpFLYjWzGYDLlBj6ot+pF+I6xTFDwi6jM579kc8NzZQDzG5SMtNzQAXAAjKHEEc0QchU/BYJz3w4BnjhlMSIDBpG/QH/AEhXg2W0mwizRusBlII4GObIT9jEWZFgAeje4KMyPgZciA3DmZOUlwNJskEaHnCQYG+BGnVEtggDmt30xYelcG34e5Tf2doaQBYXaL67/wAVtbh2y7K2wECeJmf0+Kyc9zVQIZoEz/LLTERLb5viR7gjWQZcXGxLwI4Wt8FNcNRcc0T0kGT/AE96Bk9cAnqixWLmbRgQv2IwARP1jJ3Wgfh/xXl1EG82fdwGm4i/SCFYlvokSZ0+MfmjaJPNG/S3TZSqlg4FMcICJI0i8XgbzA06VFrYQSeJt0W0m1jK6IYdxcTYCLz/AHvQ4aS0cBfh1q6r2KZJzYwAJF4iGnpE3aeNpt0KFW2YC2JH23a3LQRaeguN+K62phDlIjUzPVrHvUargPda4/pw6+pTnxkrNEZTXY5eps+X5oAcWgA7hDwbi8DM0NngRpotGHoOblcSDBDHZgZgF7mkiwnKCJ4tAtquoqbPvMcNNxkybaGVEq7OBB3AtmN0iTB+B95CxnCjPuiyxo55uCYQ4ZXMf4wAQZP0YdpwAabmN5Nwr/ZXK7GYdoAcKzALB5MmAN82ub6Re2kx8RgiHNeRcaRuEZN+pBv7goVTDFjXagMeKkixykskC+hawDSNbLin09tacjVTflHfbH8JuGquFOt/01SYioQWE/y1Rzfc7KehdgwyF8OrllQO8aBDw007RLnl2cdERAm0VG6TCkbE2ti8HH7K8PpA86jVLnNblguDD6VItBAgWEiQYyjPE4/NGqkmfakXIbE8JOFq82vOFqG2WsRkJH2KvonqMHoXWMrAgEGQdCND1HeFdNPsWPaIikBERAEREAREQHO+EL+HV+qn8+mieEL+HV+qn8+mi9jof5v7/DOXc8t203DbOwz3SS6jRpsiPTdQBaLkDUR0mBvXyx9M1nF9TM2qSGvzSczjUgPY4uJAgtJa4y0QQMoX1jDbKbiNnUKZtOHolpiYcKTYJG8biDYgkFcdX5NU6hLCPFV2O62uOsGZcGu0IGrXki5t5NRJydy5Crch3Gm4tqzXaTDHMbld6TYkuJYc3Nk2mJbdU2N2YAKVUvpkuZmYzKAymyGkvzeiywLnPiSBlkwu8wWeo1xuHMLWvAiScoMh0i+WJgekCuP5Y7IqNp1GZXuoVG+Kp1GNDn081bxvi6lIHMIMtkWLXbjYzlxMtTTX5RYR2HpUG1aNd7wXHm1M30e5zi4lodqGkXAuBYLq+RbmHBU23y06lRlOSCSzxrmtEx9UlzQd+QaL5HyW5I13YkGnDww5gQHZQRMF+YNyAG8OAJiACbL7BgcJ4trKFISxjQzMeMkk9JJLielxV4KLVrB3Tv4JTdm02PxDi3MX1YOYWyhlJ14vGYA3m97rNVoeYey2uXWDaCyddFMwjQAbnnuLxe1m02+4c3Rem1gIEjrv/T+4SOmli0lcpNoYBzrOaKhb6JNs0xlhwvYTGomeCq8PQonUuaYjnfagzlc2b9YC6jaNcwHtuRNoiwuZB3f1C5vFGHlo3k8NQJFuIGo6Qu2hJy0OSrFLU2/swbcXyiZbBBzHgNIgmelbWURIETlHOiNb7woFKvvbIcTLYsLSHXHUp7NpGDMOGYSYExO74BazjPwVi4+SZTpENG6Ln9f76Ft8TJgCxBjjliRbdJj4qPU2zm5pbvAMGJ3EydLL2/aQiJ6IiTHBsWHELjanfsdCcTc5mjjaRuuBGkdJstjKYBuSLQNN4UF1bm2N3CNCJ4QIsdbdSOxbp1bcRAcJ6wDHxUak6EirSAi8gARa8noHTuXqwM3gC3DdaeN1GBcXGRvAvoIjU+5eQwunnC+61zbWLEW470BvrPIMCbiD1nf/AHxWW1BAM8GmbRJi/uUVtGS6XSLGBPvkRc/0WBhmwQXG5vYC0x9oaTMfzHgquxZXJtR0Wkc246BGvX/ULY6qyRE6GNeJzR8LdCg06AJ50865vHA9M3/Rem0mtgiBFrF2g4mRx4oTqS62Oa4CNJ0HH9d3C5Wk4u5AAkTOtxeIG8ADdbRRKuLDdBIdaw4TcnQ6kxvgKJW2i6xYJuAJa3WbX9JoBAsCJhaxo4jJ1LFjXxcEtJAtLYM87gT0XHuKj+MdAID4PQ4kxvtuiPiquptCqA4B7gWa5Zbmke7rgdOsrUzE1HAFzybby7muvA3ReLdS2VBozdUti2oBOV9iW+gbxMydLZXf7gsfWMtdIMdZM/qDYKnHOIJvBh15ObQa6Wc0m41K8PpQRmJF8jraucBHGAJAMbwpySMwunsO9rhBm4vx48JUXEQAczYsQLbo3HqUGgywM+i4teWkASdG2iQPz4qRT8Y0kh77GDDjx3gpkpjGzViNn0nFpGrAYiw1jWb6j4KtxOyXsZLMzXMd42W2GsmYPENN/s+5Xjs3Oc4NME6t51nAQ2CDqY9/UgqXjxZEgEZTmMSJBkAzF9R+qpLp09PBKmc9UxDh4zMxlUDKWNDYcWklpzE2gh2Ygz6O7NIm4HFCg4ii6pQJykZHOY0541DSGxGnN4hT8Rh6bpkNdLRfQxYi8QT7yLqM/Zg0NxYxuNhEfjod65Z9CnrF2LxrNdzqNl8r6+jqmYAPMllPM5zAJaCCwDXgStuL5XYlpLSA0jgGEEwDzXOMG0ncY3RdcvRw2Q2BH2Y9EXgyD0XV/RdYibCAHukGM0mSIsbiHWsCud0ZR0bN4zuSG8pMWR6Uf6AP/oVs/wDWcX6z3hg7q0sw28EboIykz7j79+q8miNLHrIH4XhVVL/WaXJDtr4oD/Gd/spfj9Gh5U4luppnrb0cREqJVwRicpbb3f8Ab+EqFUoOE2+AI/EOgrRQRFy/ocuKlg+iHdLHAfgSVZYXlhQeQ13jKRNvpGED/eJaPeQuJyCZNier9dVsAG6R/wCehS4i51fL6oHbNrlpBBFOCCCP8anoQi4zbWJqNwddrBzXNpyN1q1O496L1uhX/N/f4Zyep9G5OfueG+70flNXramx2VxzrOFg4axMweIncV55OfueG+70flNVivIn8manIuwdTDVC4gvDmZDlLW5iHy0kkgZoLhJPC4W79pp1GwREgFwIhzTOlQNNjHSumewEQRIOoOnvCrcVyepOuC5h3ZTYW3TcDoBChMg5io1oIDXuDBJBDyRcTDQTY3C9U8cxumax935n8ApG0OS1aSQW1Ba8w/8A8kcSTayqMVsTJJfTr6aFpLT78zm/gbrqjKFtTCUZJkjE4gsawZjmyggCQbuPx4qHU20eOUaGDLptpbK2+4zYKPj8bUqtaxr3NLQWw4MIN5Be0OgGbWt0blrw+zHGoHVnF5AmA22s3hxB6iR+i3g4WuzKeO+hYYnFFtKZ1GUNkl3OgzO8mJJ4AKvxj881AMvjIMfzWDr6aBWGIxtOzq1yLtbrF4Fhr7h7lqpYnC1qeRg8USbOdZpcdJINp3W6pVoSUNbFZRctLlaa9zOmgFtXiDH+oT7o3rc0xbhzAeJJMH81EqYd7IDwLExefSOuYHjuK2Bw6Iset1xNugfguy6a0OZ3XclUoFnGbEm884G4/IfFbar2kGx3OMdKhDeJ35yZtugX95969AElwa5sTm0MADWw1EfmqNFlKxZeMsdxi2u8xHR8V4L+cLnSQJgT/wDq1Ckea6ZBEdd23F7rxSBIMEnIZHSZiPw0XK6aOhTZJbVi8iAYPRKlMqiSOIkCJkW39PDgVXjCuhwLTGu65N4B3r3Uwz2xZsnWYnKALGTpaNFm4IupMkVsXuG9u7oInrWBWiTBuJ6Z6OK01WCTJgD0Q3qjhw/JRmg21cQekW198Kiii+Jk92LP/GD17h12UKtiHECToefxAIkAxvjdxWk4dxaYzRJdE3mDAd0WWRhMx3Q6M1xqLgjom61ioozk5M8TctkSbgDgJ6QYt+BWuq9v1Q7nNLGxqS2TPEnQaa+9T6WynuE2ECJG5ukAxwUhuxcs5nAReGgmATYtaIHEyL3KvmxXkjLbOeo0+czLm+jcRoILj0/WDWnW05elWFPZrg2HBwDSHy4hoLjcDMTeI98lXQw7W6Ei0c3UtizmOFzB1AOo3lafEAa5XE2zO0cDxJktP9feqS6h+CyokWjgBBcBmg5iWNJh5Gp4cLm53L0aYEWFnSDMgm/OkAQ/Sx/HRTKgMiZMf7x79HDqW3B7NfVfDI4l0cyODh/RZOtIuqSK9zG6AERJiACOmAZk8Y9y9UsGagOSk5+YyS2bu1F8h/Q9C7PA8l6LAM48YRcZpyg/yt/rKt2sAsLDoWTrS8F8tHEYbkxXeHO8XkJvD3AE77RcX4gKHjNiPpzmY5gAIncZEel+q+irBCLqJoZUT5g/CReG6Qd4A4NHE6rS2kWG5yzEWkE78rR0Ej3LuNrcmw4F1GGO1LfqO47uYf5h0Lmq9CC4OaWvb6QMhxNovvmdxvB6lvHqb6MzdE0OpNh07m2IHEgaHpP4q3oMygEGIH1bRa2W/DiqStTcAR9tpaGg3OdsWtaOMT0q0oYwHfMk5SLg33fnGpjiDlym14LwRKdhpuQN9wBw1Mgj3rTWkWN/jH+0kiOpb6ZtY2NxEERxaf7jous1G7rjd8egqhcrjUOrRfqLZ6i0/oPctVVx1M/3w0KuMJsZ9UyYAOp03btx/FXmD2JSp7sxiJdH5aKjZY4zxLju/Tf0qXg9g1KmjYjeZAv7rrtRRbwHwC9qtyTkOV+y2UdmVw3WKYJ/+anpwCKb4Qv4dX6qfz6aL1+h/m/v8M5dyx5OfueG+70flNViq7k5+54b7vR+U1WK8qfyZoERFQBERAaq2GY8Q9rXDg5oP5hQa3JzDu+pH+Vzm/gDCs0QHO1eRVIzz6g68p/NqhO8HzQSW1Ini0TB3EgwR0ELr0V1Ukla5Rwi9bHDYnkzXotLhFVg1awc4DoBEVOrUbuCrW4Wk8SwReDAPpbwWm/uF+gL6UQoGP2HSqnM4Q/7bYDv9VocOggopyj2ZLhF90cVg9huqAZIdGkFk6G9yCeuFJbyVq+rcOMZb9ZBurGtyZrU3Z6Tw4i+pabfEFWWzdq1BDK9Oo06B5EtPWWyG/FXVee5XKhsUlLk/VEfRv115uki1ytjeT72mXMcBHpTTIGm68b7rsEVXUk/JOCJwmKwJzZWuAA3Bs23GTmk66AKG7Z7gTzn3t6VvraCABu0APFdpjtjh0lkDiN3G3AlVFXDWIM21BmR1n9bqMTJwor9kbM8ZVyVXGB6NgJP2Ser8l0tLk1QGrS48XE/pC515LHNcNWmWyAL/j9U7+K7LC1w9jXj6wB+I0UXZNkaGbIoDSlT97QfzUllJosAB1AD8l7RVJCqtq7EFTnMhr9eg238Ou/SCrVEBwj6LmuhzSHC5bYG2+nqfcDp7lreJFoMif5Hf5uDtJi67fGYBlVuV7Z4cR0g7iqStyaeCSxwcODrfG1jrcfA7r4iLFTgsHnc2nvOk6iJkzvaPiuwwOBbSblbxkk6k9Puge5Q9i7KNPnvkOiAJBgW3jXQK1UN3CCIiqSEREAVbtrYwrticr2yWPGoJ3Hi06Ee/UKyRAfO9oYJ9JxbUETIn6pudTE5dNbidZAXg1d28h0g/XAvY7qrY16B1ru9q7NbXplhsdWngeniOIXzvG03U3Op1BlLSAeiILHh2+OPAum7YMXsSSG40g6gg3PB1rkDc60O6Qd66PY+zfHNzP8AQmBBMujWeDZ/sLjXVbzGsm9iHA336aX6WneV9E5OGcOw7iJHUdPw/NSpXIaLJjQAABAFgB+iyiIAiIgOd8IX8Or9VP59NE8IX8Or9VP59NF7HQ/zf3+Gcu5Y8nP3PDfd6PymqxVdyc/c8N93o/KarFeVP5M0CIioAiIgCIiAIiIAiIgCIiAIiIAouNwAeJsHbj/VSkQHHY2gWGHAg8IGhtrvF93wC6DYJ+hHQ5w/5FTqtBrhDgCOlYoYdrBlYA0awOlAbEREAREQBERAEREAREQBERAEREAVNyk2F49mZgAqtByE7x9l3ETeOKuUQHx8vgluhbo0yXBzQea64AJALSOkHgvpfJd84Wl0AtniA9wH4Quc5c8nocMXSFzlbWEWuebU6CHBocfsjolXnI13/SMvIBcPg46+4/kqpWJZeIiKxAREQHO+EL+HV+qn8+mieEL+HV+qn8+mi9jof5v7/DOXcseTn7nhvu9H5TVYqu5OfueG+70flNVivKn8maBERUAREQBERAEREAREQBERAEREAREQBERAEREAREQBERAEREAREQBERAEREAREQHitSDmlrhLXAgjiDqFTck8E6iypRcZ8XWc1pJbdmVpYTGhLSCZ4q8UHA4MsqVnHSo5jx0FtJtMjptTaZ/m6EBOREQBERAc74Qv4dX6qfz6aJ4Qv4dX6qfz6aL2Oh/m/v8M5dz5js7l9j2UabW1gA2mxoHi6WgaANWcFI84e0PXjsqPcWUXW6NO/xXBW7MecPaHrx2VHuJ5w9oevHZUe4sooyafquCb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yu5QcuMbVw72PrAtOWR4ukNHtIuGTqAiIumjCKWiKtn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0" descr="data:image/jpeg;base64,/9j/4AAQSkZJRgABAQAAAQABAAD/2wCEAAkGBhISERUSEhQTFBUVFRcTFRgWGBccGBsYFBQWGBoaEhgaGyYgFxojGRgZHy8gIycpLSwsFR4xNTAqNSYrLCkBCQoKDgwOGg8PGjUkHRw1LCksLCwsNSwsLCksLCksKSwsKSwpKSwsKSksKSwsLCwsLCksLCwpLCwsLCwsLCksLP/AABEIAJMBVwMBIgACEQEDEQH/xAAcAAEAAgMBAQEAAAAAAAAAAAAABAUBAwYCBwj/xABKEAABAwIDAwYKBwYFAwUBAAABAAIRAyEEEjEFQVEGImFxk9IHExYXMlNUgZGzI0JSdKGxwRQ0NWLR8DNygpKiJLLhFUODwvFz/8QAGQEBAAMBAQAAAAAAAAAAAAAAAAECAwQF/8QAKBEAAgECBQQDAQEBAQAAAAAAAAECAxESEyFRkQQxQVIycdEzYSMU/9oADAMBAAIRAxEAPwD6Tyf5P4U4TDk4fDkmhSJJpUySTTaSSct1P8nMJ7Nh+xp91OTn7nhvu9H5TVYrWc5YnqRYrvJzCezYfsafdTycwns2H7Gn3VYoq45bk2K7ycwns2H7Gn3U8nMJ7Nh+xp91WKJjluLFd5OYT2bD9jT7qeTmE9mw/Y0+6rFExy3Fiu8nMJ7Nh+xp91PJzCezYfsafdViiY5bixXeTmE9mw/Y0+6nk5hPZsP2NPuqxRMctxYrvJzCezYfsafdTycwns2H7Gn3VYomOW4sV3k5hPZsP2NPup5OYT2bD9jT7qsUTHLcWK7ycwns2H7Gn3U8nMJ7Nh+xp91WKJjluLFd5OYT2bD9jT7qeTmE9mw/Y0+6rFExy3Fiu8nMJ7Nh+xp91PJzCezYfsafdVivLngCSQAmOW4sQPJzCezYfsafdWHcn8GBJw+GA4mlSj/tWrG7ea3msuer8h+pgKgxlR1Qy909Zka7hppuAUqUtyCxrv2Y0x4nDu/yUGEdWbLE9Eqdg9kYKq0PbhsPB40aYP8A2rkqoF/hJjT+UaDqn3Lq+S9SaJHB3RvHC35I5S3BI8nMJ7Nh+xp91PJzCezYfsafdViijHLcmxXeTmE9mw/Y0+6nk5hPZsP2NPuqxRMctxYrvJzCezYfsafdTycwns2H7Gn3VYomOW4sV3k5hPZsP2NPup5OYT2bD9jT7qsUTHLcWK7ycwns2H7Gn3U8nMJ7Nh+xp91WKJjluLFd5OYT2bD9jT7qeTmE9mw/Y0+6rFExy3Fiu8nMJ7Nh+xp91PJzCezYfsafdViiY5bixXeTmE9mw/Y0+6nk5hPZsP2NPuqxRMctxY4/l5sLDNwFZzcPQaR4uCKVMH/GpixDeBRTvCF/Dq/VT+fTRet0Mm6bvv8AhnLuWPJz9zw33ej8pqsVXcnP3PDfd6PymqxXkz+TNAiIqAIiIAiIgCIiAIiIAiIgCIkoAiw4xrbrUHFbfwtIxUxFBh1h1VgNugulAT0K5jFeEzZdOZxlIxuZmcfdlBlcrtvw24YjJhfGOc45c7mAQDb6Jjj9I/gHQOM6ERc+h4/a9OkQ1x5xEho1gb3fZb0my5vF7ZfUMTAv+Vi1t9dL8d5MLhcHy6wj/wDEfVplwLqjqrXEkgxLniQ6bwIAHAFdFs3alCsB4qqx5Iz5KRzPg6uqH6mt5g8SiaJLJrjugTvN5i0ne74e4LFTINSXnoAj+i80Qx1mgP4hvO0H1j6P+4le6ovYMb0G590WV7kWIzqtxAj+9yvuSlUy9p4B34/+VQ1OsmPcPyKm8nXObiG6w7M0m+mUnh0D4KGSdoiIqgIiIAiIgCIiAIiIAiIgCIiAIiIDnfCF/Dq/VT+fTRPCF/Dq/VT+fTRex0P839/hnLuWPJz9zw33ej8pqsVXcnP3PDfd6PymqxXlT+TNAiIqAIiwSgMotGLx9OkwvqvZTYNXPcGt95cQFx+0/C/s+mYpvqYh17UWyP8Ae8tbra0lCLnbovjO0fDdiX2w2HpUgS4ZqjnVHDLGrG5Q3XUyOpc1j+We0sVOfFVg3K5+SkDTGUQb+LAdkvZ/O6dCpsQ5I+/Y/bVCgJrVqVIRP0j2t+AcRK5jaHhg2XSkCs6qRaKTHu/5EBv4r4pT2BJzFwD89O1UGS2qHc4u+sBlubXB1NljEbFLTVcJmnVNNwaHwAQ6HNfEAZmkAEzHG6NWK4z6difDvS/9rB1nDi97GX3WaHzKq6/hxxR9DDYenEzmdUcYBgxZtwuQfsiPGCoHWrvpOLHRLi36IsY5uZtzebnO0Egqxw+w3vrDDh7m1c1RtQODRFWmKhblmG88OtcyKYubAEVxMn4rwsbRccrXU2WmWsHCTBIk6HduhUmI5VbQrkl2Kxd2hwDHvY2YJjKyOBvB3TEqds/Yb6ppNAaG4prnUpDQAWPuZElgiRA0k2teY3C5wHu8WP2ipkdLhzDTc0B7wBzZOjv5xrMKEm32Ibe5ytbBVHgio+q+bu8Y5zspuJqzIiePT0BKex2tJ+ijKA8iP/bNs3N623HBdQ3Zjqg8Y6AKj/2Z9/q5aYz5bxAh86fSA7rSKWyHWALJYf2MGBBp5qgzHg0ToNAehXwSfgrf/TnMPsctOVzWta45ZuY8aAWyYJiA49GQlb//AE5w9INgOFFwAMtqNcGy1pgEZpbJ6NCAuyOyhmAkllN4kNsHMbmygg3HpEWuQ7oUd2zAx2YNLizxjnlzpzZnNLZGk3f1AnojN0JMviRyuI2NllhEtzOa64F3taQRfmxAO65J3quq7EJ+o0ODi11wQBlYATw3jN8TvXct2Q7KGOLOZ9Nm50Zi2NDuveei2i0PwLnSSWtzAFwDZy5YDRp0aQLJ/wCep4Ixo5kuxbMwp4msQw+LayoTUaBB5oZUBboJBG5WOA5WYhjiKwbkYAX1KMW3XYfSM/ZIU+ph3xaAYa+LwBazQBY7vjvKhV2EmDDWudIImLkkzYaDSDv6JTJqLwWVRbnTM2qSJLg60ze4ItGhNluwfKrD4OrTfiCKbXZmg5SSLGS4NExxIB4XXMYHEFoyiXRHNsCDzi5wcRBEzvg62VdtcZ6jajmnLIZcRAacxFrBx1sZkkbiAba7ospJn3vZG3sPimh+HrU6oieY4GP8wF2+9T1+aMNsUs+kaX0qgIOdpioDzgcrmukCN9x1wV2WxvCJj8O4NrEYqlAgvLW1rkj0xGY20LSecFVTTLJn2VFzvJ3l3hcWAGOLHn6lSxP+U6O9y6EFXJMoiIAiIgCIiAIiIAiIgCIiA53whfw6v1U/n00Twhfw6v1U/n00XsdD/N/f4Zy7ljyc/c8N93o/KarFV3J0/wDR4f7vR+U1eds8o8NhWzXqtZaw1e7/ACMEud7gvJn8maFmtGLxjKTC+o5rGtuXOIa0dZJAC+W7f8LWIfIwVDI31tWC4/8A82A5WndziddAuG2tjqtY+NxdfMZEGrUzQT9mlSY5rTfcBY71S5XEfVNs+GTBUrUA/FO0BYMtOZ31HgW0u0OHOGq4ranhS2nXnxZZhWXPMbLoAm9SpO7eGiwK5ylSotYXCp9JLYY4ObmJuQJAjX6p0lXGA2VWLfHCjUbTEOzhwu1xhpDPSc0EAzLpOWwuqXfgq5MrRsDFYp7H1jUe6oY8ZUJJsGmGPfAacpjLIBtEDTpML4OcIQHvqVXteDlJe1ha3M1rXzYFweHDKQRcdZqmbTPjBTJqOu2o4F1TM5pvm5ri4kbjlJBm02VjS2W4wKLiZLH0hUa5lcNO5rRu5hLoAkuDjeV1UoqXdmMpNGytyVpUWCm2pUa7Mymwl4bkxTQXeNAEENfSIbA4j0pC018aBmZhqTWBzHtpsY/MGCHePY/OIeypOYRugxJC0HDEgse8BzPT5pzEVHtcGucbS3d0REr3S2W2Ya8l0uZMQBm0fJIjW/CN674Uqa1epzTqSbsjWNrOlrmizGGlRDmhxDSJc0HLcNFwToG3XlmNMNnK5tBrg2zCS10Zmg74MwdJ6VP2VhTTqNe2TlDnD/OQ5pJ+MSPtFSqOxhMc0APzgRI5xBI0s3W19Aui0F4Mry3KrCvylzaz31KYipUhzv8AEiGPkuBJBJvIILWEzlCyKdR2bO5zalQjxpMDm2yOBEAXyC5i4giIV5T5Ns5u+LOgRLbWnqj4wpFLYjWzGYDLlBj6ot+pF+I6xTFDwi6jM579kc8NzZQDzG5SMtNzQAXAAjKHEEc0QchU/BYJz3w4BnjhlMSIDBpG/QH/AEhXg2W0mwizRusBlII4GObIT9jEWZFgAeje4KMyPgZciA3DmZOUlwNJskEaHnCQYG+BGnVEtggDmt30xYelcG34e5Tf2doaQBYXaL67/wAVtbh2y7K2wECeJmf0+Kyc9zVQIZoEz/LLTERLb5viR7gjWQZcXGxLwI4Wt8FNcNRcc0T0kGT/AE96Bk9cAnqixWLmbRgQv2IwARP1jJ3Wgfh/xXl1EG82fdwGm4i/SCFYlvokSZ0+MfmjaJPNG/S3TZSqlg4FMcICJI0i8XgbzA06VFrYQSeJt0W0m1jK6IYdxcTYCLz/AHvQ4aS0cBfh1q6r2KZJzYwAJF4iGnpE3aeNpt0KFW2YC2JH23a3LQRaeguN+K62phDlIjUzPVrHvUargPda4/pw6+pTnxkrNEZTXY5eps+X5oAcWgA7hDwbi8DM0NngRpotGHoOblcSDBDHZgZgF7mkiwnKCJ4tAtquoqbPvMcNNxkybaGVEq7OBB3AtmN0iTB+B95CxnCjPuiyxo55uCYQ4ZXMf4wAQZP0YdpwAabmN5Nwr/ZXK7GYdoAcKzALB5MmAN82ub6Re2kx8RgiHNeRcaRuEZN+pBv7goVTDFjXagMeKkixykskC+hawDSNbLin09tacjVTflHfbH8JuGquFOt/01SYioQWE/y1Rzfc7KehdgwyF8OrllQO8aBDw007RLnl2cdERAm0VG6TCkbE2ti8HH7K8PpA86jVLnNblguDD6VItBAgWEiQYyjPE4/NGqkmfakXIbE8JOFq82vOFqG2WsRkJH2KvonqMHoXWMrAgEGQdCND1HeFdNPsWPaIikBERAEREAREQHO+EL+HV+qn8+mieEL+HV+qn8+mi9jof5v7/DOXc8t203DbOwz3SS6jRpsiPTdQBaLkDUR0mBvXyx9M1nF9TM2qSGvzSczjUgPY4uJAgtJa4y0QQMoX1jDbKbiNnUKZtOHolpiYcKTYJG8biDYgkFcdX5NU6hLCPFV2O62uOsGZcGu0IGrXki5t5NRJydy5Crch3Gm4tqzXaTDHMbld6TYkuJYc3Nk2mJbdU2N2YAKVUvpkuZmYzKAymyGkvzeiywLnPiSBlkwu8wWeo1xuHMLWvAiScoMh0i+WJgekCuP5Y7IqNp1GZXuoVG+Kp1GNDn081bxvi6lIHMIMtkWLXbjYzlxMtTTX5RYR2HpUG1aNd7wXHm1M30e5zi4lodqGkXAuBYLq+RbmHBU23y06lRlOSCSzxrmtEx9UlzQd+QaL5HyW5I13YkGnDww5gQHZQRMF+YNyAG8OAJiACbL7BgcJ4trKFISxjQzMeMkk9JJLielxV4KLVrB3Tv4JTdm02PxDi3MX1YOYWyhlJ14vGYA3m97rNVoeYey2uXWDaCyddFMwjQAbnnuLxe1m02+4c3Rem1gIEjrv/T+4SOmli0lcpNoYBzrOaKhb6JNs0xlhwvYTGomeCq8PQonUuaYjnfagzlc2b9YC6jaNcwHtuRNoiwuZB3f1C5vFGHlo3k8NQJFuIGo6Qu2hJy0OSrFLU2/swbcXyiZbBBzHgNIgmelbWURIETlHOiNb7woFKvvbIcTLYsLSHXHUp7NpGDMOGYSYExO74BazjPwVi4+SZTpENG6Ln9f76Ft8TJgCxBjjliRbdJj4qPU2zm5pbvAMGJ3EydLL2/aQiJ6IiTHBsWHELjanfsdCcTc5mjjaRuuBGkdJstjKYBuSLQNN4UF1bm2N3CNCJ4QIsdbdSOxbp1bcRAcJ6wDHxUak6EirSAi8gARa8noHTuXqwM3gC3DdaeN1GBcXGRvAvoIjU+5eQwunnC+61zbWLEW470BvrPIMCbiD1nf/AHxWW1BAM8GmbRJi/uUVtGS6XSLGBPvkRc/0WBhmwQXG5vYC0x9oaTMfzHgquxZXJtR0Wkc246BGvX/ULY6qyRE6GNeJzR8LdCg06AJ50865vHA9M3/Rem0mtgiBFrF2g4mRx4oTqS62Oa4CNJ0HH9d3C5Wk4u5AAkTOtxeIG8ADdbRRKuLDdBIdaw4TcnQ6kxvgKJW2i6xYJuAJa3WbX9JoBAsCJhaxo4jJ1LFjXxcEtJAtLYM87gT0XHuKj+MdAID4PQ4kxvtuiPiquptCqA4B7gWa5Zbmke7rgdOsrUzE1HAFzybby7muvA3ReLdS2VBozdUti2oBOV9iW+gbxMydLZXf7gsfWMtdIMdZM/qDYKnHOIJvBh15ObQa6Wc0m41K8PpQRmJF8jraucBHGAJAMbwpySMwunsO9rhBm4vx48JUXEQAczYsQLbo3HqUGgywM+i4teWkASdG2iQPz4qRT8Y0kh77GDDjx3gpkpjGzViNn0nFpGrAYiw1jWb6j4KtxOyXsZLMzXMd42W2GsmYPENN/s+5Xjs3Oc4NME6t51nAQ2CDqY9/UgqXjxZEgEZTmMSJBkAzF9R+qpLp09PBKmc9UxDh4zMxlUDKWNDYcWklpzE2gh2Ygz6O7NIm4HFCg4ii6pQJykZHOY0541DSGxGnN4hT8Rh6bpkNdLRfQxYi8QT7yLqM/Zg0NxYxuNhEfjod65Z9CnrF2LxrNdzqNl8r6+jqmYAPMllPM5zAJaCCwDXgStuL5XYlpLSA0jgGEEwDzXOMG0ncY3RdcvRw2Q2BH2Y9EXgyD0XV/RdYibCAHukGM0mSIsbiHWsCud0ZR0bN4zuSG8pMWR6Uf6AP/oVs/wDWcX6z3hg7q0sw28EboIykz7j79+q8miNLHrIH4XhVVL/WaXJDtr4oD/Gd/spfj9Gh5U4luppnrb0cREqJVwRicpbb3f8Ab+EqFUoOE2+AI/EOgrRQRFy/ocuKlg+iHdLHAfgSVZYXlhQeQ13jKRNvpGED/eJaPeQuJyCZNier9dVsAG6R/wCehS4i51fL6oHbNrlpBBFOCCCP8anoQi4zbWJqNwddrBzXNpyN1q1O496L1uhX/N/f4Zyep9G5OfueG+70flNXramx2VxzrOFg4axMweIncV55OfueG+70flNVivIn8manIuwdTDVC4gvDmZDlLW5iHy0kkgZoLhJPC4W79pp1GwREgFwIhzTOlQNNjHSumewEQRIOoOnvCrcVyepOuC5h3ZTYW3TcDoBChMg5io1oIDXuDBJBDyRcTDQTY3C9U8cxumax935n8ApG0OS1aSQW1Ba8w/8A8kcSTayqMVsTJJfTr6aFpLT78zm/gbrqjKFtTCUZJkjE4gsawZjmyggCQbuPx4qHU20eOUaGDLptpbK2+4zYKPj8bUqtaxr3NLQWw4MIN5Be0OgGbWt0blrw+zHGoHVnF5AmA22s3hxB6iR+i3g4WuzKeO+hYYnFFtKZ1GUNkl3OgzO8mJJ4AKvxj881AMvjIMfzWDr6aBWGIxtOzq1yLtbrF4Fhr7h7lqpYnC1qeRg8USbOdZpcdJINp3W6pVoSUNbFZRctLlaa9zOmgFtXiDH+oT7o3rc0xbhzAeJJMH81EqYd7IDwLExefSOuYHjuK2Bw6Iset1xNugfguy6a0OZ3XclUoFnGbEm884G4/IfFbar2kGx3OMdKhDeJ35yZtugX95969AElwa5sTm0MADWw1EfmqNFlKxZeMsdxi2u8xHR8V4L+cLnSQJgT/wDq1Ckea6ZBEdd23F7rxSBIMEnIZHSZiPw0XK6aOhTZJbVi8iAYPRKlMqiSOIkCJkW39PDgVXjCuhwLTGu65N4B3r3Uwz2xZsnWYnKALGTpaNFm4IupMkVsXuG9u7oInrWBWiTBuJ6Z6OK01WCTJgD0Q3qjhw/JRmg21cQekW198Kiii+Jk92LP/GD17h12UKtiHECToefxAIkAxvjdxWk4dxaYzRJdE3mDAd0WWRhMx3Q6M1xqLgjom61ioozk5M8TctkSbgDgJ6QYt+BWuq9v1Q7nNLGxqS2TPEnQaa+9T6WynuE2ECJG5ukAxwUhuxcs5nAReGgmATYtaIHEyL3KvmxXkjLbOeo0+czLm+jcRoILj0/WDWnW05elWFPZrg2HBwDSHy4hoLjcDMTeI98lXQw7W6Ei0c3UtizmOFzB1AOo3lafEAa5XE2zO0cDxJktP9feqS6h+CyokWjgBBcBmg5iWNJh5Gp4cLm53L0aYEWFnSDMgm/OkAQ/Sx/HRTKgMiZMf7x79HDqW3B7NfVfDI4l0cyODh/RZOtIuqSK9zG6AERJiACOmAZk8Y9y9UsGagOSk5+YyS2bu1F8h/Q9C7PA8l6LAM48YRcZpyg/yt/rKt2sAsLDoWTrS8F8tHEYbkxXeHO8XkJvD3AE77RcX4gKHjNiPpzmY5gAIncZEel+q+irBCLqJoZUT5g/CReG6Qd4A4NHE6rS2kWG5yzEWkE78rR0Ej3LuNrcmw4F1GGO1LfqO47uYf5h0Lmq9CC4OaWvb6QMhxNovvmdxvB6lvHqb6MzdE0OpNh07m2IHEgaHpP4q3oMygEGIH1bRa2W/DiqStTcAR9tpaGg3OdsWtaOMT0q0oYwHfMk5SLg33fnGpjiDlym14LwRKdhpuQN9wBw1Mgj3rTWkWN/jH+0kiOpb6ZtY2NxEERxaf7jous1G7rjd8egqhcrjUOrRfqLZ6i0/oPctVVx1M/3w0KuMJsZ9UyYAOp03btx/FXmD2JSp7sxiJdH5aKjZY4zxLju/Tf0qXg9g1KmjYjeZAv7rrtRRbwHwC9qtyTkOV+y2UdmVw3WKYJ/+anpwCKb4Qv4dX6qfz6aL1+h/m/v8M5dyx5OfueG+70flNViq7k5+54b7vR+U1WK8qfyZoERFQBERAaq2GY8Q9rXDg5oP5hQa3JzDu+pH+Vzm/gDCs0QHO1eRVIzz6g68p/NqhO8HzQSW1Ini0TB3EgwR0ELr0V1Ukla5Rwi9bHDYnkzXotLhFVg1awc4DoBEVOrUbuCrW4Wk8SwReDAPpbwWm/uF+gL6UQoGP2HSqnM4Q/7bYDv9VocOggopyj2ZLhF90cVg9huqAZIdGkFk6G9yCeuFJbyVq+rcOMZb9ZBurGtyZrU3Z6Tw4i+pabfEFWWzdq1BDK9Oo06B5EtPWWyG/FXVee5XKhsUlLk/VEfRv115uki1ytjeT72mXMcBHpTTIGm68b7rsEVXUk/JOCJwmKwJzZWuAA3Bs23GTmk66AKG7Z7gTzn3t6VvraCABu0APFdpjtjh0lkDiN3G3AlVFXDWIM21BmR1n9bqMTJwor9kbM8ZVyVXGB6NgJP2Ser8l0tLk1QGrS48XE/pC515LHNcNWmWyAL/j9U7+K7LC1w9jXj6wB+I0UXZNkaGbIoDSlT97QfzUllJosAB1AD8l7RVJCqtq7EFTnMhr9eg238Ou/SCrVEBwj6LmuhzSHC5bYG2+nqfcDp7lreJFoMif5Hf5uDtJi67fGYBlVuV7Z4cR0g7iqStyaeCSxwcODrfG1jrcfA7r4iLFTgsHnc2nvOk6iJkzvaPiuwwOBbSblbxkk6k9Puge5Q9i7KNPnvkOiAJBgW3jXQK1UN3CCIiqSEREAVbtrYwrticr2yWPGoJ3Hi06Ee/UKyRAfO9oYJ9JxbUETIn6pudTE5dNbidZAXg1d28h0g/XAvY7qrY16B1ru9q7NbXplhsdWngeniOIXzvG03U3Op1BlLSAeiILHh2+OPAum7YMXsSSG40g6gg3PB1rkDc60O6Qd66PY+zfHNzP8AQmBBMujWeDZ/sLjXVbzGsm9iHA336aX6WneV9E5OGcOw7iJHUdPw/NSpXIaLJjQAABAFgB+iyiIAiIgOd8IX8Or9VP59NE8IX8Or9VP59NF7HQ/zf3+Gcu5Y8nP3PDfd6PymqxVdyc/c8N93o/KarFeVP5M0CIioAiIgCIiAIiIAiIgCIiAIiIAouNwAeJsHbj/VSkQHHY2gWGHAg8IGhtrvF93wC6DYJ+hHQ5w/5FTqtBrhDgCOlYoYdrBlYA0awOlAbEREAREQBERAEREAREQBERAEREAVNyk2F49mZgAqtByE7x9l3ETeOKuUQHx8vgluhbo0yXBzQea64AJALSOkHgvpfJd84Wl0AtniA9wH4Quc5c8nocMXSFzlbWEWuebU6CHBocfsjolXnI13/SMvIBcPg46+4/kqpWJZeIiKxAREQHO+EL+HV+qn8+mieEL+HV+qn8+mi9jof5v7/DOXcseTn7nhvu9H5TVYqu5OfueG+70flNVivKn8maBERUAREQBERAEREAREQBERAEREAREQBERAEREAREQBERAEREAREQBERAEREAREQHitSDmlrhLXAgjiDqFTck8E6iypRcZ8XWc1pJbdmVpYTGhLSCZ4q8UHA4MsqVnHSo5jx0FtJtMjptTaZ/m6EBOREQBERAc74Qv4dX6qfz6aJ4Qv4dX6qfz6aL2Oh/m/v8M5dz5js7l9j2UabW1gA2mxoHi6WgaANWcFI84e0PXjsqPcWUXW6NO/xXBW7MecPaHrx2VHuJ5w9oevHZUe4sooyafquCb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yu5QcuMbVw72PrAtOWR4ukNHtIuGTqAiIumjCKWiKtn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2" descr="data:image/jpeg;base64,/9j/4AAQSkZJRgABAQAAAQABAAD/2wCEAAkGBhISERUSEhQTFBUVFRcTFRgWGBccGBsYFBQWGBoaEhgaGyYgFxojGRgZHy8gIycpLSwsFR4xNTAqNSYrLCkBCQoKDgwOGg8PGjUkHRw1LCksLCwsNSwsLCksLCksKSwsKSwpKSwsKSksKSwsLCwsLCksLCwpLCwsLCwsLCksLP/AABEIAJMBVwMBIgACEQEDEQH/xAAcAAEAAgMBAQEAAAAAAAAAAAAABAUBAwYCBwj/xABKEAABAwIDAwYKBwYFAwUBAAABAAIRAyEEEjEFQVEGImFxk9IHExYXMlNUgZGzI0JSdKGxwRQ0NWLR8DNygpKiJLLhFUODwvFz/8QAGQEBAAMBAQAAAAAAAAAAAAAAAAECAwQF/8QAKBEAAgECBQQDAQEBAQAAAAAAAAECAxESEyFRkQQxQVIycdEzYSMU/9oADAMBAAIRAxEAPwD6Tyf5P4U4TDk4fDkmhSJJpUySTTaSSct1P8nMJ7Nh+xp91OTn7nhvu9H5TVYrWc5YnqRYrvJzCezYfsafdTycwns2H7Gn3VYoq45bk2K7ycwns2H7Gn3U8nMJ7Nh+xp91WKJjluLFd5OYT2bD9jT7qeTmE9mw/Y0+6rFExy3Fiu8nMJ7Nh+xp91PJzCezYfsafdViiY5bixXeTmE9mw/Y0+6nk5hPZsP2NPuqxRMctxYrvJzCezYfsafdTycwns2H7Gn3VYomOW4sV3k5hPZsP2NPup5OYT2bD9jT7qsUTHLcWK7ycwns2H7Gn3U8nMJ7Nh+xp91WKJjluLFd5OYT2bD9jT7qeTmE9mw/Y0+6rFExy3Fiu8nMJ7Nh+xp91PJzCezYfsafdVivLngCSQAmOW4sQPJzCezYfsafdWHcn8GBJw+GA4mlSj/tWrG7ea3msuer8h+pgKgxlR1Qy909Zka7hppuAUqUtyCxrv2Y0x4nDu/yUGEdWbLE9Eqdg9kYKq0PbhsPB40aYP8A2rkqoF/hJjT+UaDqn3Lq+S9SaJHB3RvHC35I5S3BI8nMJ7Nh+xp91PJzCezYfsafdViijHLcmxXeTmE9mw/Y0+6nk5hPZsP2NPuqxRMctxYrvJzCezYfsafdTycwns2H7Gn3VYomOW4sV3k5hPZsP2NPup5OYT2bD9jT7qsUTHLcWK7ycwns2H7Gn3U8nMJ7Nh+xp91WKJjluLFd5OYT2bD9jT7qeTmE9mw/Y0+6rFExy3Fiu8nMJ7Nh+xp91PJzCezYfsafdViiY5bixXeTmE9mw/Y0+6nk5hPZsP2NPuqxRMctxY4/l5sLDNwFZzcPQaR4uCKVMH/GpixDeBRTvCF/Dq/VT+fTRet0Mm6bvv8AhnLuWPJz9zw33ej8pqsVXcnP3PDfd6PymqxXkz+TNAiIqAIiIAiIgCIiAIiIAiIgCIkoAiw4xrbrUHFbfwtIxUxFBh1h1VgNugulAT0K5jFeEzZdOZxlIxuZmcfdlBlcrtvw24YjJhfGOc45c7mAQDb6Jjj9I/gHQOM6ERc+h4/a9OkQ1x5xEho1gb3fZb0my5vF7ZfUMTAv+Vi1t9dL8d5MLhcHy6wj/wDEfVplwLqjqrXEkgxLniQ6bwIAHAFdFs3alCsB4qqx5Iz5KRzPg6uqH6mt5g8SiaJLJrjugTvN5i0ne74e4LFTINSXnoAj+i80Qx1mgP4hvO0H1j6P+4le6ovYMb0G590WV7kWIzqtxAj+9yvuSlUy9p4B34/+VQ1OsmPcPyKm8nXObiG6w7M0m+mUnh0D4KGSdoiIqgIiIAiIgCIiAIiIAiIgCIiAIiIDnfCF/Dq/VT+fTRPCF/Dq/VT+fTRex0P839/hnLuWPJz9zw33ej8pqsVXcnP3PDfd6PymqxXlT+TNAiIqAIiwSgMotGLx9OkwvqvZTYNXPcGt95cQFx+0/C/s+mYpvqYh17UWyP8Ae8tbra0lCLnbovjO0fDdiX2w2HpUgS4ZqjnVHDLGrG5Q3XUyOpc1j+We0sVOfFVg3K5+SkDTGUQb+LAdkvZ/O6dCpsQ5I+/Y/bVCgJrVqVIRP0j2t+AcRK5jaHhg2XSkCs6qRaKTHu/5EBv4r4pT2BJzFwD89O1UGS2qHc4u+sBlubXB1NljEbFLTVcJmnVNNwaHwAQ6HNfEAZmkAEzHG6NWK4z6difDvS/9rB1nDi97GX3WaHzKq6/hxxR9DDYenEzmdUcYBgxZtwuQfsiPGCoHWrvpOLHRLi36IsY5uZtzebnO0Egqxw+w3vrDDh7m1c1RtQODRFWmKhblmG88OtcyKYubAEVxMn4rwsbRccrXU2WmWsHCTBIk6HduhUmI5VbQrkl2Kxd2hwDHvY2YJjKyOBvB3TEqds/Yb6ppNAaG4prnUpDQAWPuZElgiRA0k2teY3C5wHu8WP2ipkdLhzDTc0B7wBzZOjv5xrMKEm32Ibe5ytbBVHgio+q+bu8Y5zspuJqzIiePT0BKex2tJ+ijKA8iP/bNs3N623HBdQ3Zjqg8Y6AKj/2Z9/q5aYz5bxAh86fSA7rSKWyHWALJYf2MGBBp5qgzHg0ToNAehXwSfgrf/TnMPsctOVzWta45ZuY8aAWyYJiA49GQlb//AE5w9INgOFFwAMtqNcGy1pgEZpbJ6NCAuyOyhmAkllN4kNsHMbmygg3HpEWuQ7oUd2zAx2YNLizxjnlzpzZnNLZGk3f1AnojN0JMviRyuI2NllhEtzOa64F3taQRfmxAO65J3quq7EJ+o0ODi11wQBlYATw3jN8TvXct2Q7KGOLOZ9Nm50Zi2NDuveei2i0PwLnSSWtzAFwDZy5YDRp0aQLJ/wCep4Ixo5kuxbMwp4msQw+LayoTUaBB5oZUBboJBG5WOA5WYhjiKwbkYAX1KMW3XYfSM/ZIU+ph3xaAYa+LwBazQBY7vjvKhV2EmDDWudIImLkkzYaDSDv6JTJqLwWVRbnTM2qSJLg60ze4ItGhNluwfKrD4OrTfiCKbXZmg5SSLGS4NExxIB4XXMYHEFoyiXRHNsCDzi5wcRBEzvg62VdtcZ6jajmnLIZcRAacxFrBx1sZkkbiAba7ospJn3vZG3sPimh+HrU6oieY4GP8wF2+9T1+aMNsUs+kaX0qgIOdpioDzgcrmukCN9x1wV2WxvCJj8O4NrEYqlAgvLW1rkj0xGY20LSecFVTTLJn2VFzvJ3l3hcWAGOLHn6lSxP+U6O9y6EFXJMoiIAiIgCIiAIiIAiIgCIiA53whfw6v1U/n00Twhfw6v1U/n00XsdD/N/f4Zy7ljyc/c8N93o/KarFV3J0/wDR4f7vR+U1eds8o8NhWzXqtZaw1e7/ACMEud7gvJn8maFmtGLxjKTC+o5rGtuXOIa0dZJAC+W7f8LWIfIwVDI31tWC4/8A82A5WndziddAuG2tjqtY+NxdfMZEGrUzQT9mlSY5rTfcBY71S5XEfVNs+GTBUrUA/FO0BYMtOZ31HgW0u0OHOGq4ranhS2nXnxZZhWXPMbLoAm9SpO7eGiwK5ylSotYXCp9JLYY4ObmJuQJAjX6p0lXGA2VWLfHCjUbTEOzhwu1xhpDPSc0EAzLpOWwuqXfgq5MrRsDFYp7H1jUe6oY8ZUJJsGmGPfAacpjLIBtEDTpML4OcIQHvqVXteDlJe1ha3M1rXzYFweHDKQRcdZqmbTPjBTJqOu2o4F1TM5pvm5ri4kbjlJBm02VjS2W4wKLiZLH0hUa5lcNO5rRu5hLoAkuDjeV1UoqXdmMpNGytyVpUWCm2pUa7Mymwl4bkxTQXeNAEENfSIbA4j0pC018aBmZhqTWBzHtpsY/MGCHePY/OIeypOYRugxJC0HDEgse8BzPT5pzEVHtcGucbS3d0REr3S2W2Ya8l0uZMQBm0fJIjW/CN674Uqa1epzTqSbsjWNrOlrmizGGlRDmhxDSJc0HLcNFwToG3XlmNMNnK5tBrg2zCS10Zmg74MwdJ6VP2VhTTqNe2TlDnD/OQ5pJ+MSPtFSqOxhMc0APzgRI5xBI0s3W19Aui0F4Mry3KrCvylzaz31KYipUhzv8AEiGPkuBJBJvIILWEzlCyKdR2bO5zalQjxpMDm2yOBEAXyC5i4giIV5T5Ns5u+LOgRLbWnqj4wpFLYjWzGYDLlBj6ot+pF+I6xTFDwi6jM579kc8NzZQDzG5SMtNzQAXAAjKHEEc0QchU/BYJz3w4BnjhlMSIDBpG/QH/AEhXg2W0mwizRusBlII4GObIT9jEWZFgAeje4KMyPgZciA3DmZOUlwNJskEaHnCQYG+BGnVEtggDmt30xYelcG34e5Tf2doaQBYXaL67/wAVtbh2y7K2wECeJmf0+Kyc9zVQIZoEz/LLTERLb5viR7gjWQZcXGxLwI4Wt8FNcNRcc0T0kGT/AE96Bk9cAnqixWLmbRgQv2IwARP1jJ3Wgfh/xXl1EG82fdwGm4i/SCFYlvokSZ0+MfmjaJPNG/S3TZSqlg4FMcICJI0i8XgbzA06VFrYQSeJt0W0m1jK6IYdxcTYCLz/AHvQ4aS0cBfh1q6r2KZJzYwAJF4iGnpE3aeNpt0KFW2YC2JH23a3LQRaeguN+K62phDlIjUzPVrHvUargPda4/pw6+pTnxkrNEZTXY5eps+X5oAcWgA7hDwbi8DM0NngRpotGHoOblcSDBDHZgZgF7mkiwnKCJ4tAtquoqbPvMcNNxkybaGVEq7OBB3AtmN0iTB+B95CxnCjPuiyxo55uCYQ4ZXMf4wAQZP0YdpwAabmN5Nwr/ZXK7GYdoAcKzALB5MmAN82ub6Re2kx8RgiHNeRcaRuEZN+pBv7goVTDFjXagMeKkixykskC+hawDSNbLin09tacjVTflHfbH8JuGquFOt/01SYioQWE/y1Rzfc7KehdgwyF8OrllQO8aBDw007RLnl2cdERAm0VG6TCkbE2ti8HH7K8PpA86jVLnNblguDD6VItBAgWEiQYyjPE4/NGqkmfakXIbE8JOFq82vOFqG2WsRkJH2KvonqMHoXWMrAgEGQdCND1HeFdNPsWPaIikBERAEREAREQHO+EL+HV+qn8+mieEL+HV+qn8+mi9jof5v7/DOXc8t203DbOwz3SS6jRpsiPTdQBaLkDUR0mBvXyx9M1nF9TM2qSGvzSczjUgPY4uJAgtJa4y0QQMoX1jDbKbiNnUKZtOHolpiYcKTYJG8biDYgkFcdX5NU6hLCPFV2O62uOsGZcGu0IGrXki5t5NRJydy5Crch3Gm4tqzXaTDHMbld6TYkuJYc3Nk2mJbdU2N2YAKVUvpkuZmYzKAymyGkvzeiywLnPiSBlkwu8wWeo1xuHMLWvAiScoMh0i+WJgekCuP5Y7IqNp1GZXuoVG+Kp1GNDn081bxvi6lIHMIMtkWLXbjYzlxMtTTX5RYR2HpUG1aNd7wXHm1M30e5zi4lodqGkXAuBYLq+RbmHBU23y06lRlOSCSzxrmtEx9UlzQd+QaL5HyW5I13YkGnDww5gQHZQRMF+YNyAG8OAJiACbL7BgcJ4trKFISxjQzMeMkk9JJLielxV4KLVrB3Tv4JTdm02PxDi3MX1YOYWyhlJ14vGYA3m97rNVoeYey2uXWDaCyddFMwjQAbnnuLxe1m02+4c3Rem1gIEjrv/T+4SOmli0lcpNoYBzrOaKhb6JNs0xlhwvYTGomeCq8PQonUuaYjnfagzlc2b9YC6jaNcwHtuRNoiwuZB3f1C5vFGHlo3k8NQJFuIGo6Qu2hJy0OSrFLU2/swbcXyiZbBBzHgNIgmelbWURIETlHOiNb7woFKvvbIcTLYsLSHXHUp7NpGDMOGYSYExO74BazjPwVi4+SZTpENG6Ln9f76Ft8TJgCxBjjliRbdJj4qPU2zm5pbvAMGJ3EydLL2/aQiJ6IiTHBsWHELjanfsdCcTc5mjjaRuuBGkdJstjKYBuSLQNN4UF1bm2N3CNCJ4QIsdbdSOxbp1bcRAcJ6wDHxUak6EirSAi8gARa8noHTuXqwM3gC3DdaeN1GBcXGRvAvoIjU+5eQwunnC+61zbWLEW470BvrPIMCbiD1nf/AHxWW1BAM8GmbRJi/uUVtGS6XSLGBPvkRc/0WBhmwQXG5vYC0x9oaTMfzHgquxZXJtR0Wkc246BGvX/ULY6qyRE6GNeJzR8LdCg06AJ50865vHA9M3/Rem0mtgiBFrF2g4mRx4oTqS62Oa4CNJ0HH9d3C5Wk4u5AAkTOtxeIG8ADdbRRKuLDdBIdaw4TcnQ6kxvgKJW2i6xYJuAJa3WbX9JoBAsCJhaxo4jJ1LFjXxcEtJAtLYM87gT0XHuKj+MdAID4PQ4kxvtuiPiquptCqA4B7gWa5Zbmke7rgdOsrUzE1HAFzybby7muvA3ReLdS2VBozdUti2oBOV9iW+gbxMydLZXf7gsfWMtdIMdZM/qDYKnHOIJvBh15ObQa6Wc0m41K8PpQRmJF8jraucBHGAJAMbwpySMwunsO9rhBm4vx48JUXEQAczYsQLbo3HqUGgywM+i4teWkASdG2iQPz4qRT8Y0kh77GDDjx3gpkpjGzViNn0nFpGrAYiw1jWb6j4KtxOyXsZLMzXMd42W2GsmYPENN/s+5Xjs3Oc4NME6t51nAQ2CDqY9/UgqXjxZEgEZTmMSJBkAzF9R+qpLp09PBKmc9UxDh4zMxlUDKWNDYcWklpzE2gh2Ygz6O7NIm4HFCg4ii6pQJykZHOY0541DSGxGnN4hT8Rh6bpkNdLRfQxYi8QT7yLqM/Zg0NxYxuNhEfjod65Z9CnrF2LxrNdzqNl8r6+jqmYAPMllPM5zAJaCCwDXgStuL5XYlpLSA0jgGEEwDzXOMG0ncY3RdcvRw2Q2BH2Y9EXgyD0XV/RdYibCAHukGM0mSIsbiHWsCud0ZR0bN4zuSG8pMWR6Uf6AP/oVs/wDWcX6z3hg7q0sw28EboIykz7j79+q8miNLHrIH4XhVVL/WaXJDtr4oD/Gd/spfj9Gh5U4luppnrb0cREqJVwRicpbb3f8Ab+EqFUoOE2+AI/EOgrRQRFy/ocuKlg+iHdLHAfgSVZYXlhQeQ13jKRNvpGED/eJaPeQuJyCZNier9dVsAG6R/wCehS4i51fL6oHbNrlpBBFOCCCP8anoQi4zbWJqNwddrBzXNpyN1q1O496L1uhX/N/f4Zyep9G5OfueG+70flNXramx2VxzrOFg4axMweIncV55OfueG+70flNVivIn8manIuwdTDVC4gvDmZDlLW5iHy0kkgZoLhJPC4W79pp1GwREgFwIhzTOlQNNjHSumewEQRIOoOnvCrcVyepOuC5h3ZTYW3TcDoBChMg5io1oIDXuDBJBDyRcTDQTY3C9U8cxumax935n8ApG0OS1aSQW1Ba8w/8A8kcSTayqMVsTJJfTr6aFpLT78zm/gbrqjKFtTCUZJkjE4gsawZjmyggCQbuPx4qHU20eOUaGDLptpbK2+4zYKPj8bUqtaxr3NLQWw4MIN5Be0OgGbWt0blrw+zHGoHVnF5AmA22s3hxB6iR+i3g4WuzKeO+hYYnFFtKZ1GUNkl3OgzO8mJJ4AKvxj881AMvjIMfzWDr6aBWGIxtOzq1yLtbrF4Fhr7h7lqpYnC1qeRg8USbOdZpcdJINp3W6pVoSUNbFZRctLlaa9zOmgFtXiDH+oT7o3rc0xbhzAeJJMH81EqYd7IDwLExefSOuYHjuK2Bw6Iset1xNugfguy6a0OZ3XclUoFnGbEm884G4/IfFbar2kGx3OMdKhDeJ35yZtugX95969AElwa5sTm0MADWw1EfmqNFlKxZeMsdxi2u8xHR8V4L+cLnSQJgT/wDq1Ckea6ZBEdd23F7rxSBIMEnIZHSZiPw0XK6aOhTZJbVi8iAYPRKlMqiSOIkCJkW39PDgVXjCuhwLTGu65N4B3r3Uwz2xZsnWYnKALGTpaNFm4IupMkVsXuG9u7oInrWBWiTBuJ6Z6OK01WCTJgD0Q3qjhw/JRmg21cQekW198Kiii+Jk92LP/GD17h12UKtiHECToefxAIkAxvjdxWk4dxaYzRJdE3mDAd0WWRhMx3Q6M1xqLgjom61ioozk5M8TctkSbgDgJ6QYt+BWuq9v1Q7nNLGxqS2TPEnQaa+9T6WynuE2ECJG5ukAxwUhuxcs5nAReGgmATYtaIHEyL3KvmxXkjLbOeo0+czLm+jcRoILj0/WDWnW05elWFPZrg2HBwDSHy4hoLjcDMTeI98lXQw7W6Ei0c3UtizmOFzB1AOo3lafEAa5XE2zO0cDxJktP9feqS6h+CyokWjgBBcBmg5iWNJh5Gp4cLm53L0aYEWFnSDMgm/OkAQ/Sx/HRTKgMiZMf7x79HDqW3B7NfVfDI4l0cyODh/RZOtIuqSK9zG6AERJiACOmAZk8Y9y9UsGagOSk5+YyS2bu1F8h/Q9C7PA8l6LAM48YRcZpyg/yt/rKt2sAsLDoWTrS8F8tHEYbkxXeHO8XkJvD3AE77RcX4gKHjNiPpzmY5gAIncZEel+q+irBCLqJoZUT5g/CReG6Qd4A4NHE6rS2kWG5yzEWkE78rR0Ej3LuNrcmw4F1GGO1LfqO47uYf5h0Lmq9CC4OaWvb6QMhxNovvmdxvB6lvHqb6MzdE0OpNh07m2IHEgaHpP4q3oMygEGIH1bRa2W/DiqStTcAR9tpaGg3OdsWtaOMT0q0oYwHfMk5SLg33fnGpjiDlym14LwRKdhpuQN9wBw1Mgj3rTWkWN/jH+0kiOpb6ZtY2NxEERxaf7jous1G7rjd8egqhcrjUOrRfqLZ6i0/oPctVVx1M/3w0KuMJsZ9UyYAOp03btx/FXmD2JSp7sxiJdH5aKjZY4zxLju/Tf0qXg9g1KmjYjeZAv7rrtRRbwHwC9qtyTkOV+y2UdmVw3WKYJ/+anpwCKb4Qv4dX6qfz6aL1+h/m/v8M5dyx5OfueG+70flNViq7k5+54b7vR+U1WK8qfyZoERFQBERAaq2GY8Q9rXDg5oP5hQa3JzDu+pH+Vzm/gDCs0QHO1eRVIzz6g68p/NqhO8HzQSW1Ini0TB3EgwR0ELr0V1Ukla5Rwi9bHDYnkzXotLhFVg1awc4DoBEVOrUbuCrW4Wk8SwReDAPpbwWm/uF+gL6UQoGP2HSqnM4Q/7bYDv9VocOggopyj2ZLhF90cVg9huqAZIdGkFk6G9yCeuFJbyVq+rcOMZb9ZBurGtyZrU3Z6Tw4i+pabfEFWWzdq1BDK9Oo06B5EtPWWyG/FXVee5XKhsUlLk/VEfRv115uki1ytjeT72mXMcBHpTTIGm68b7rsEVXUk/JOCJwmKwJzZWuAA3Bs23GTmk66AKG7Z7gTzn3t6VvraCABu0APFdpjtjh0lkDiN3G3AlVFXDWIM21BmR1n9bqMTJwor9kbM8ZVyVXGB6NgJP2Ser8l0tLk1QGrS48XE/pC515LHNcNWmWyAL/j9U7+K7LC1w9jXj6wB+I0UXZNkaGbIoDSlT97QfzUllJosAB1AD8l7RVJCqtq7EFTnMhr9eg238Ou/SCrVEBwj6LmuhzSHC5bYG2+nqfcDp7lreJFoMif5Hf5uDtJi67fGYBlVuV7Z4cR0g7iqStyaeCSxwcODrfG1jrcfA7r4iLFTgsHnc2nvOk6iJkzvaPiuwwOBbSblbxkk6k9Puge5Q9i7KNPnvkOiAJBgW3jXQK1UN3CCIiqSEREAVbtrYwrticr2yWPGoJ3Hi06Ee/UKyRAfO9oYJ9JxbUETIn6pudTE5dNbidZAXg1d28h0g/XAvY7qrY16B1ru9q7NbXplhsdWngeniOIXzvG03U3Op1BlLSAeiILHh2+OPAum7YMXsSSG40g6gg3PB1rkDc60O6Qd66PY+zfHNzP8AQmBBMujWeDZ/sLjXVbzGsm9iHA336aX6WneV9E5OGcOw7iJHUdPw/NSpXIaLJjQAABAFgB+iyiIAiIgOd8IX8Or9VP59NE8IX8Or9VP59NF7HQ/zf3+Gcu5Y8nP3PDfd6PymqxVdyc/c8N93o/KarFeVP5M0CIioAiIgCIiAIiIAiIgCIiAIiIAouNwAeJsHbj/VSkQHHY2gWGHAg8IGhtrvF93wC6DYJ+hHQ5w/5FTqtBrhDgCOlYoYdrBlYA0awOlAbEREAREQBERAEREAREQBERAEREAVNyk2F49mZgAqtByE7x9l3ETeOKuUQHx8vgluhbo0yXBzQea64AJALSOkHgvpfJd84Wl0AtniA9wH4Quc5c8nocMXSFzlbWEWuebU6CHBocfsjolXnI13/SMvIBcPg46+4/kqpWJZeIiKxAREQHO+EL+HV+qn8+mieEL+HV+qn8+mi9jof5v7/DOXcseTn7nhvu9H5TVYqu5OfueG+70flNVivKn8maBERUAREQBERAEREAREQBERAEREAREQBERAEREAREQBERAEREAREQBERAEREAREQHitSDmlrhLXAgjiDqFTck8E6iypRcZ8XWc1pJbdmVpYTGhLSCZ4q8UHA4MsqVnHSo5jx0FtJtMjptTaZ/m6EBOREQBERAc74Qv4dX6qfz6aJ4Qv4dX6qfz6aL2Oh/m/v8M5dz5js7l9j2UabW1gA2mxoHi6WgaANWcFI84e0PXjsqPcWUXW6NO/xXBW7MecPaHrx2VHuJ5w9oevHZUe4sooyafquCb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zHnD2h68dlR7iecPaHrx2VHuLKJk0/VcC7MecPaHrx2VHuJ5w9oevHZUe4somTT9VwLsx5w9oevHZUe4nnD2h68dlR7iyiZNP1XAuyu5QcuMbVw72PrAtOWR4ukNHtIuGTqAiIumjCKWiKtn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2" name="Picture 14" descr="http://peche-passion-67.e-monsite.com/medias/images/ablette06-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489">
            <a:off x="536884" y="5496675"/>
            <a:ext cx="2349061" cy="88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44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234486" cy="998984"/>
          </a:xfrm>
        </p:spPr>
        <p:txBody>
          <a:bodyPr>
            <a:normAutofit fontScale="90000"/>
          </a:bodyPr>
          <a:lstStyle/>
          <a:p>
            <a:r>
              <a:rPr lang="fr-FR" sz="8800" u="sng" dirty="0" smtClean="0"/>
              <a:t>Les Poissons</a:t>
            </a:r>
            <a:endParaRPr lang="fr-FR" sz="88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20162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4400" dirty="0" smtClean="0"/>
              <a:t>Les poissons qui peuplent les cours d’eau de « </a:t>
            </a:r>
            <a:r>
              <a:rPr lang="fr-FR" sz="4400" b="1" i="1" dirty="0" smtClean="0">
                <a:solidFill>
                  <a:srgbClr val="FF0000"/>
                </a:solidFill>
              </a:rPr>
              <a:t>première catégorie</a:t>
            </a:r>
            <a:r>
              <a:rPr lang="fr-FR" sz="4400" dirty="0" smtClean="0"/>
              <a:t> » sont en majorité des </a:t>
            </a:r>
            <a:r>
              <a:rPr lang="fr-FR" sz="4400" b="1" dirty="0" smtClean="0">
                <a:solidFill>
                  <a:srgbClr val="0070C0"/>
                </a:solidFill>
              </a:rPr>
              <a:t>salmonidés</a:t>
            </a:r>
            <a:r>
              <a:rPr lang="fr-FR" sz="4400" dirty="0" smtClean="0"/>
              <a:t> …</a:t>
            </a:r>
            <a:endParaRPr lang="fr-FR" sz="4400" dirty="0"/>
          </a:p>
        </p:txBody>
      </p:sp>
      <p:sp>
        <p:nvSpPr>
          <p:cNvPr id="4" name="Rectangle 3"/>
          <p:cNvSpPr/>
          <p:nvPr/>
        </p:nvSpPr>
        <p:spPr>
          <a:xfrm>
            <a:off x="107504" y="364502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hlinkClick r:id="rId3" tooltip="Truite"/>
              </a:rPr>
              <a:t>truite</a:t>
            </a:r>
            <a:r>
              <a:rPr lang="fr-FR" sz="3600" dirty="0"/>
              <a:t>, </a:t>
            </a:r>
            <a:r>
              <a:rPr lang="fr-FR" sz="3600" dirty="0">
                <a:hlinkClick r:id="rId4" tooltip="Omble chevalier"/>
              </a:rPr>
              <a:t>omble chevalier</a:t>
            </a:r>
            <a:r>
              <a:rPr lang="fr-FR" sz="3600" dirty="0" smtClean="0"/>
              <a:t>, </a:t>
            </a:r>
            <a:r>
              <a:rPr lang="fr-FR" sz="3600" u="sng" dirty="0" smtClean="0">
                <a:hlinkClick r:id="rId5" tooltip="Ombre (poisson)"/>
              </a:rPr>
              <a:t>ombre commun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045">
            <a:off x="146483" y="4903098"/>
            <a:ext cx="3343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354">
            <a:off x="5464346" y="4526795"/>
            <a:ext cx="3505186" cy="12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rhone-mediterranee.eaufrance.fr/milieux-continentaux/poissons/images/omble-chevali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903">
            <a:off x="3297481" y="5315651"/>
            <a:ext cx="3589706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233"/>
    </mc:Choice>
    <mc:Fallback>
      <p:transition spd="slow" advTm="19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7" y="1695360"/>
            <a:ext cx="3343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738">
            <a:off x="4705889" y="999514"/>
            <a:ext cx="4219167" cy="16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15">
            <a:off x="320981" y="4194700"/>
            <a:ext cx="3891606" cy="13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6016" y="168313"/>
            <a:ext cx="5335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 smtClean="0">
                <a:solidFill>
                  <a:srgbClr val="00B050"/>
                </a:solidFill>
              </a:rPr>
              <a:t>Famille des SALMONIDÉS </a:t>
            </a:r>
            <a:endParaRPr lang="fr-FR" sz="3200" i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323" y="2826774"/>
            <a:ext cx="149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TRUITE FARIO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57750" y="2671314"/>
            <a:ext cx="2106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TRUITE ARC-EN-CIEL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78999" y="5777757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OMBRE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4294" y="691738"/>
            <a:ext cx="28023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u="sng" dirty="0" smtClean="0">
                <a:solidFill>
                  <a:srgbClr val="FF0000"/>
                </a:solidFill>
              </a:rPr>
              <a:t>Particularité</a:t>
            </a:r>
          </a:p>
          <a:p>
            <a:pPr algn="ctr"/>
            <a:r>
              <a:rPr lang="fr-FR" sz="1600" b="1" i="1" u="sng" dirty="0" smtClean="0">
                <a:solidFill>
                  <a:srgbClr val="FF0000"/>
                </a:solidFill>
              </a:rPr>
              <a:t>NAGEOIRE  </a:t>
            </a:r>
            <a:r>
              <a:rPr lang="fr-FR" b="1" i="1" u="sng" dirty="0" smtClean="0">
                <a:solidFill>
                  <a:srgbClr val="FF0000"/>
                </a:solidFill>
              </a:rPr>
              <a:t>ADIPEUSE</a:t>
            </a:r>
            <a:endParaRPr lang="fr-FR" sz="1600" i="1" u="sng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500323" y="1307291"/>
            <a:ext cx="1388307" cy="633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rhone-mediterranee.eaufrance.fr/milieux-continentaux/poissons/images/omble-chevali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229">
            <a:off x="4720009" y="3410501"/>
            <a:ext cx="415650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02801" y="5445224"/>
            <a:ext cx="239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OMBLE CHEVALIER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8" idx="2"/>
          </p:cNvCxnSpPr>
          <p:nvPr/>
        </p:nvCxnSpPr>
        <p:spPr>
          <a:xfrm>
            <a:off x="1475491" y="1307291"/>
            <a:ext cx="1522101" cy="31298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3539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227"/>
    </mc:Choice>
    <mc:Fallback>
      <p:transition spd="slow" advTm="20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6738542" cy="908720"/>
          </a:xfrm>
        </p:spPr>
        <p:txBody>
          <a:bodyPr>
            <a:normAutofit fontScale="90000"/>
          </a:bodyPr>
          <a:lstStyle/>
          <a:p>
            <a:r>
              <a:rPr lang="fr-FR" sz="6000" b="1" u="sng" dirty="0" smtClean="0"/>
              <a:t>Les Poissons</a:t>
            </a:r>
            <a:endParaRPr lang="fr-FR" sz="60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21602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3600" dirty="0" smtClean="0"/>
              <a:t>En rivière de « </a:t>
            </a:r>
            <a:r>
              <a:rPr lang="fr-FR" sz="3600" b="1" i="1" dirty="0" smtClean="0"/>
              <a:t>deuxième catégorie »</a:t>
            </a:r>
            <a:r>
              <a:rPr lang="fr-FR" sz="3600" dirty="0" smtClean="0"/>
              <a:t>, on rencontre beaucoup plus d’espèces… majoritairement des </a:t>
            </a:r>
            <a:r>
              <a:rPr lang="fr-FR" sz="3600" b="1" u="sng" dirty="0" smtClean="0">
                <a:solidFill>
                  <a:srgbClr val="FF0000"/>
                </a:solidFill>
              </a:rPr>
              <a:t>Cyprinidés</a:t>
            </a:r>
            <a:r>
              <a:rPr lang="fr-FR" sz="3600" b="1" dirty="0" smtClean="0"/>
              <a:t>,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dirty="0" smtClean="0"/>
              <a:t>des </a:t>
            </a:r>
            <a:r>
              <a:rPr lang="fr-FR" sz="3600" b="1" u="sng" dirty="0" smtClean="0">
                <a:solidFill>
                  <a:srgbClr val="FF0000"/>
                </a:solidFill>
              </a:rPr>
              <a:t>Percidés</a:t>
            </a:r>
            <a:r>
              <a:rPr lang="fr-FR" sz="3600" dirty="0" smtClean="0"/>
              <a:t>, des </a:t>
            </a:r>
            <a:r>
              <a:rPr lang="fr-FR" sz="3600" b="1" u="sng" dirty="0" smtClean="0">
                <a:solidFill>
                  <a:srgbClr val="FF0000"/>
                </a:solidFill>
              </a:rPr>
              <a:t>Esocidés</a:t>
            </a:r>
            <a:r>
              <a:rPr lang="fr-FR" sz="3600" dirty="0" smtClean="0"/>
              <a:t>, des </a:t>
            </a:r>
            <a:r>
              <a:rPr lang="fr-FR" sz="3600" b="1" u="sng" dirty="0" smtClean="0">
                <a:solidFill>
                  <a:srgbClr val="FF0000"/>
                </a:solidFill>
              </a:rPr>
              <a:t>Siluridés</a:t>
            </a:r>
            <a:r>
              <a:rPr lang="fr-FR" sz="3600" dirty="0" smtClean="0"/>
              <a:t> et des </a:t>
            </a:r>
            <a:r>
              <a:rPr lang="fr-FR" sz="3600" b="1" u="sng" dirty="0" smtClean="0">
                <a:solidFill>
                  <a:srgbClr val="FF0000"/>
                </a:solidFill>
              </a:rPr>
              <a:t>Anguillidés</a:t>
            </a:r>
            <a:r>
              <a:rPr lang="fr-FR" sz="3600" dirty="0" smtClean="0"/>
              <a:t> .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236779" y="4221088"/>
            <a:ext cx="8875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</a:rPr>
              <a:t>Brochet</a:t>
            </a:r>
            <a:r>
              <a:rPr lang="fr-FR" sz="2400" b="1" dirty="0" smtClean="0">
                <a:solidFill>
                  <a:srgbClr val="0070C0"/>
                </a:solidFill>
              </a:rPr>
              <a:t> -</a:t>
            </a:r>
            <a:r>
              <a:rPr lang="fr-FR" sz="2800" b="1" dirty="0">
                <a:solidFill>
                  <a:srgbClr val="0070C0"/>
                </a:solidFill>
              </a:rPr>
              <a:t> </a:t>
            </a:r>
            <a:r>
              <a:rPr lang="fr-FR" sz="2400" b="1" u="sng" dirty="0" smtClean="0">
                <a:solidFill>
                  <a:srgbClr val="0070C0"/>
                </a:solidFill>
              </a:rPr>
              <a:t>Sandre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-</a:t>
            </a:r>
            <a:r>
              <a:rPr lang="fr-FR" sz="2800" b="1" dirty="0">
                <a:solidFill>
                  <a:srgbClr val="0070C0"/>
                </a:solidFill>
              </a:rPr>
              <a:t> 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</a:rPr>
              <a:t>Perche</a:t>
            </a:r>
            <a:r>
              <a:rPr lang="fr-FR" sz="2400" b="1" dirty="0" smtClean="0">
                <a:solidFill>
                  <a:srgbClr val="0070C0"/>
                </a:solidFill>
              </a:rPr>
              <a:t> - </a:t>
            </a:r>
            <a:r>
              <a:rPr lang="fr-FR" sz="2400" b="1" u="sng" dirty="0" smtClean="0">
                <a:solidFill>
                  <a:srgbClr val="0070C0"/>
                </a:solidFill>
              </a:rPr>
              <a:t>Gardon</a:t>
            </a:r>
            <a:r>
              <a:rPr lang="fr-FR" sz="2400" b="1" dirty="0" smtClean="0">
                <a:solidFill>
                  <a:srgbClr val="0070C0"/>
                </a:solidFill>
              </a:rPr>
              <a:t> – </a:t>
            </a:r>
            <a:r>
              <a:rPr lang="fr-FR" sz="2400" b="1" u="sng" dirty="0" smtClean="0">
                <a:solidFill>
                  <a:srgbClr val="0070C0"/>
                </a:solidFill>
              </a:rPr>
              <a:t>Ablette</a:t>
            </a:r>
            <a:r>
              <a:rPr lang="fr-FR" sz="2400" b="1" dirty="0" smtClean="0">
                <a:solidFill>
                  <a:srgbClr val="0070C0"/>
                </a:solidFill>
              </a:rPr>
              <a:t> – </a:t>
            </a:r>
            <a:r>
              <a:rPr lang="fr-FR" sz="2400" b="1" u="sng" dirty="0" smtClean="0">
                <a:solidFill>
                  <a:srgbClr val="0070C0"/>
                </a:solidFill>
              </a:rPr>
              <a:t>Goujon</a:t>
            </a:r>
            <a:r>
              <a:rPr lang="fr-FR" sz="2400" b="1" dirty="0" smtClean="0">
                <a:solidFill>
                  <a:srgbClr val="0070C0"/>
                </a:solidFill>
              </a:rPr>
              <a:t>  …. 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21" y="4697866"/>
            <a:ext cx="2876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23744"/>
            <a:ext cx="2164377" cy="86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70037"/>
            <a:ext cx="2428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80.servimg.com/u/f80/09/00/79/36/poisso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44308"/>
            <a:ext cx="2664296" cy="1251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763"/>
    </mc:Choice>
    <mc:Fallback>
      <p:transition spd="slow" advTm="24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30" y="1124744"/>
            <a:ext cx="88953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Etudions les</a:t>
            </a:r>
          </a:p>
          <a:p>
            <a:pPr algn="ctr"/>
            <a:r>
              <a:rPr lang="fr-FR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différentes familles</a:t>
            </a:r>
            <a:endParaRPr lang="fr-FR" sz="8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0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ux74.free.fr/images/poisson/carra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93316" cy="4446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1655" y="116632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/>
              <a:t>Le Cyprin doré </a:t>
            </a:r>
            <a:r>
              <a:rPr lang="fr-FR" sz="2800" b="1" u="sng" dirty="0" smtClean="0"/>
              <a:t>de la famille de la carpe</a:t>
            </a:r>
          </a:p>
          <a:p>
            <a:endParaRPr lang="fr-FR" sz="2800" b="1" u="sng" dirty="0" smtClean="0"/>
          </a:p>
          <a:p>
            <a:pPr algn="ctr"/>
            <a:r>
              <a:rPr lang="fr-FR" sz="2000" b="1" u="sng" dirty="0" smtClean="0"/>
              <a:t>A donné son nom à la famille des Cyprinidés, il vit en Asie orientale.</a:t>
            </a:r>
            <a:endParaRPr lang="fr-FR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42633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064896" cy="21602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Les habitants de l’eau !</a:t>
            </a:r>
            <a:endParaRPr lang="fr-FR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-15736"/>
            <a:ext cx="8928992" cy="2232248"/>
          </a:xfrm>
        </p:spPr>
        <p:txBody>
          <a:bodyPr>
            <a:noAutofit/>
          </a:bodyPr>
          <a:lstStyle/>
          <a:p>
            <a:pPr algn="ctr"/>
            <a:r>
              <a:rPr lang="fr-FR" sz="8000" b="1" dirty="0" smtClean="0">
                <a:latin typeface="Brush Script MT" panose="03060802040406070304" pitchFamily="66" charset="0"/>
              </a:rPr>
              <a:t>La vie dans nos rivières !</a:t>
            </a:r>
            <a:endParaRPr lang="fr-FR" sz="80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4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1" y="655048"/>
            <a:ext cx="38957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60" y="2815080"/>
            <a:ext cx="3168351" cy="122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3907" y="2445748"/>
            <a:ext cx="2018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BRÈME COMMUNE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75856" y="4053808"/>
            <a:ext cx="215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ABLETTE COMMUNE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103192" y="291274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u="sng" dirty="0" smtClean="0">
                <a:solidFill>
                  <a:srgbClr val="00B050"/>
                </a:solidFill>
              </a:rPr>
              <a:t>Famille des CYPRINIDÉS</a:t>
            </a:r>
            <a:endParaRPr lang="fr-FR" sz="3200" b="1" i="1" u="sng" dirty="0">
              <a:solidFill>
                <a:srgbClr val="00B05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38" y="863077"/>
            <a:ext cx="31718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66" y="4617004"/>
            <a:ext cx="4486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48264" y="2445748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GARDON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22338" y="632371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CARPE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910256" y="6165888"/>
            <a:ext cx="2505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CHEVAINE ou CHEVESNE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257634" cy="15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6656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15149"/>
            <a:ext cx="3114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1669"/>
            <a:ext cx="2876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72971"/>
            <a:ext cx="54483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372" y="81905"/>
            <a:ext cx="7589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u="sng" dirty="0" smtClean="0">
                <a:solidFill>
                  <a:srgbClr val="00B050"/>
                </a:solidFill>
              </a:rPr>
              <a:t>Famille des CYPRINIDÉS :</a:t>
            </a:r>
            <a:r>
              <a:rPr lang="fr-FR" sz="2800" dirty="0" smtClean="0">
                <a:solidFill>
                  <a:srgbClr val="00B050"/>
                </a:solidFill>
              </a:rPr>
              <a:t>     </a:t>
            </a:r>
            <a:r>
              <a:rPr lang="fr-FR" sz="2000" b="1" i="1" dirty="0" smtClean="0">
                <a:solidFill>
                  <a:srgbClr val="00B050"/>
                </a:solidFill>
              </a:rPr>
              <a:t>PARTICULARITE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2524254"/>
            <a:ext cx="95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TANCHE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372200" y="2124189"/>
            <a:ext cx="101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GOUJON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63888" y="6226655"/>
            <a:ext cx="110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BARBEAU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5536" y="3603186"/>
            <a:ext cx="192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</a:rPr>
              <a:t>AVEC BARBILLONS</a:t>
            </a:r>
            <a:endParaRPr lang="fr-FR" i="1" u="sng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862941" y="2134669"/>
            <a:ext cx="132645" cy="136633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218918" y="1916832"/>
            <a:ext cx="3577218" cy="16863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081238" y="4008500"/>
            <a:ext cx="932852" cy="15807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data:image/jpeg;base64,/9j/4AAQSkZJRgABAQAAAQABAAD/2wCEAAkGBxMTEhQUExQWFRUWFBgYFxgYGBwYGBcXGBcWFxgWHBgeHyggGBolHRUVITEhJSkrLi4uFx8zODMsNygtLisBCgoKDg0OGhAQGy8kHyQsLCwsLywsLCwsLCwsLCwsLCwsLCwsLCwtLCwsLCwsLCwsLCwsKywsLCwsLCwsLCwsLP/AABEIAIsBagMBIgACEQEDEQH/xAAcAAEAAgMBAQEAAAAAAAAAAAAABQYDBAcCAQj/xABFEAABAwIEAwQHBAcHAwUAAAABAAIRAyEEBRIxQVFhBiJxgRMyQlKRobEHwdHwFCNicoLh8SQzQ3OSssIVU6JUY4OT0v/EABkBAQADAQEAAAAAAAAAAAAAAAABAgMEBf/EACgRAQEAAgEDBAIBBQEAAAAAAAABAhEDEiExBBNBUSJhcRQygaGxBf/aAAwDAQACEQMRAD8A7eiIgIiICIiAiIgIiICIiAiIgIiICIiAiIgKF7X419HC1HsOkiJdxa07uH55qaUB27eW4GqRv3B8XtEfNByc5viWO9JQqua68gmbi95s6d4PNdG7G9uWYoBlYehrjukew5wt3SePQ/Nc0pATa07jl/RZWYUF2mACfg4fkIbd3lFyrs/22qYV4o4kmpQ2FSSalLo7i9kbHcQd7LqNCs17Q5pDmuAIIuCDcEFTZoZERFAIiICIiAiIgIiICIiAiIgIiICIiAiIgIiICIiAiIgIiICIiAiIgIiICIiAiIgIiIChe2eGNTBVwNwzV/oId9yml5qNBBBuCII5hB+fQ/TvMTE8W8v6raY8kik86XRqpP2BnhPun5FbfajKamFxDm6NdMyQPfYTwPAiLhQFSoDTDQ41KBNiR+soVORHLwsVFuvBraZxp9NTcY01qQ77ffaPa6kRfyKsv2XdoSAKDj3HE6B7j5Mt6NN45W5qgHMnDS6YqstI2e0c+dl87OZg0Ylughrax52bUGx8Nx59FXLPt/CZi/SARR3Z7HemoMed4Id+80lp8rT5qRlWl2gREUgiIgIijq1I1nObrc1jDBDCWlzoBILhcNE8Im90EiijTkOH40mk8zJd/qmZ81r5Y91Gu7DvcXMLPSUHOMu0g6X0yTd2klhBN4f0QTS1sTiSLMYXu5SAByJJ2+Z6LZXinSALiN3GT1MAfQINDLczL3upVKZpVGtDokOa5hJAc1w3EiCCAQpJQuLeDjqDR6woVnO/c1UQJ/i+hU0gIiICIiAiIgLy+oBuQPEwoHtPnvoYptID3CSfcHPxsVTMRT13fL+OrdWmO1erTqQcDsZX1c0wdV1ES2XN6GCFPYHtHUbdw9Kzm31x9zlW9rpZbUUPQ7T4Z29QMPJ/dP4KSpYum71XtPg4FBmREQEREBERAREQEREBEXh9Vo3cB4kBB7RR9fO8Ozeq3yM/SVoVu1+GFwXO8BA+cKZLUbifRVLE9uGN2pk/xfcAVGVe3Fck6aLAOsm3XZT006one3GR/pNA6JFWn3mFu/VvnbzAXEsypOB1O0hxOlz2+1Hvt97w33XRMR2uxb/Ve2nO2lo/5SqtjsM579TzLhcyRN+MBZZaq2OeqrH/AE5zyIJBmxnYj6jopnI+zLadQvcSSTOkABs/cpHC0Q28clI0MQASs5njOxnncr2WHLqppgBksAFg0kD4fipEZ7VHtT4gH7lVziyPj/Jem4gk9Vec2LPutTe0dTjpPiIWRvakixY0+BIVaqUnC5stU4rgTHXiVeZ41HdeGdpmcWEeBH8lsU+0FE7kjyn6Ln2stILnfyWf9MEW4fmbLXU0jqydDZm1E/4jfOyz08RTPqvafAhczOMtYSvuHxo4gKeifZ111GVBdp3imcNXNhTxDWu/crA0SPDU9h/hCq9DHmYDyD+8RHwXjtFinvwlVjqp7ze6J1HW0hzbb+sAovH9LTN0hFVsqzyo6nTPdedLQRfUDABkeKkqmZkhzbBwBEgzpcRa3nsqaq22vkbxWxWLr7hrm4dh6UxreR0L6hH8Kn1B9mMM3D0RSmTqcSeZcZn5qcChIiIgIiICIiDjWZ4s1qtR5MlziRfYcB5CApPLfSMaDB6ndS9TsnSkkSBJWxRyUN9V8eRV5YrlGmyo11xAPyPiFiFNzCXAFvVveB8Rv8FLuyriQ13yKwVMLpNtY6NeD8iqZTaceyBxDG1Z1hpPNu/mFHV8kO9NxMdd/wD8kcip7F0veM/v0Sf/ACYbLVpV9JkER46vm4B3xlcucsb4yViy3N8VSIDXOjiDfbex+5W3L+1zCQ2s0sdzju+fEKBZmdNrTIDjPC255bfILPTxlNw7zYadtQkTyCrhnnLvzFs8Z9L5TqAgEGQdiNl6VJw+Nay7C5pMGxnfmNlMYfPbd8T4CP5fRdOOcrCzTL2j7R0cI0F8ue6dDG+s6ON7AdT81R8b2/xZPcbRp8gQ6ofMyB8lBdssLiq2JfVZpdLpvqgN9lotwEfNQlLsvjKzwXvbSA3Eud5BsCPMqct3wTXyu+H+0DFe0KLo37rh/wAlK4XtvXeLUWeI1R9VA5bkbaY7rHVHc3RE+HJSbMDVsCW0xyH3JN/KMr9JkZ9iLFxa2eAA+9YK+e1S4DWQOMAX81qfo1Jpu6drkrDXzCg10T/PorS6UvdtVsyqmbk+Z+i0q9d5u7e/5C0sRnrfZ/PRQOOziqZIbtwndTc9I6U9iCD6zo/O6j8RiqQ8o3KhHNrVdy5oImd14ZlGkh1V5IPEgql5fpaYxIVsyEy0ST+ZhZ6Vd7wTtzBG45LTFfD05IuZiZgC+yMzdpIjZZ555U0kqAAI5ffyWfujhz5cpB6/yUL6cmwmDH567qYwGBc6NR0kfPeb+BXNlnqd6lo1CdQidP0II+S28Jl+pwvy/PjsvWNYGwBGoknrsOHVfMFiw3TqgXmPHrxusLlbNxbTaODDRck7/nooupi/Rm3lzW1nOagUTFyHdbX+ig8O1uKY/wBG5weA5wAEAxffYBa8EyqMrG3js/c/uhecPXcTLrqAphwIJBuPmpOgXE+HxXVroivlN4vGBzbW4Rwt48VrYarfdadE6pE9Vmp0rfiow5vguL3icyiw3U5kOBbVEuqBhd6oIJBvpmRYCbSqLmjtJ1cJg35/0Wq7NnsDNA1GmXBjgXamCpctsYEx1253W3Hyy+S4/S74zMGUtQNqjHFrmzsW7weLdj5rHlXaEuqCpUI0tHdY2DvzvY8eKpdKk6qS55OsuLnXkQefwK8V82pUhpYQXTcjYfiZ+UJ15JkjqY7RUqj9LBBPhY2gjkfBSZzqlTbqqvAG5JMlx5lc07PZJiazg8D0bDvUfw/dbzVtbkuWs/vgcS8bmqdQnmG+qPguTm9bMO1umuHFusuM+0ygDppN1nhP56Ky9i+1YxP6twipGroQPFRGGzjDsgUqdOm0e60N38FmzDHOxFN7cNTL6jNJpuZZ1N2qdQPgNuMwVycfrZlnJMq6MuOdPj/boAKLmWQfaMaVUYfMf1TidIqEae9MDWIEA84hdMa4EAgyDcHmF62OXVNuSzV0+oiKyBERBznPO0dWjiKtMN9VxgxwIBHyKxYftVXdHcJ8ApfthQp06orOvqbEc3Nt9CFH5dnD3HuMaBw2Wdl+15r5blHNsQd8OfifwUfjq9cmThhHi8/RqmDjqsbU/Nx+4LRx2OeG3FHfhiHsPxhY3Kz5Wkl+FWxuOcJlpb51x9Ao1uaOeN3RPH0h+b7/ABU1jMYCfdt/6wR85Kh6bhIIdrk76/SA/wAUAHxhUyz7NsMY9kOtEGbm8eSlcLjCO6SS2ONoPEeKiMY9pqbbAEKRpVxEuaCPv2mVvh2jHLLusbMQww6wBA+S3aGMpwLjbaQqdXxAcJEgREeC9UCC2dUeXLjKmqbWp+KpG0CfhKx18wgHSy46fnkqpXdx1R8fitcYqqGzqt48eqTaKs9bNqsWbptx4cloPrYhxeSbtE249QoKrnFUW1C2/eHE2Wu3OK0HvNBHXhfkDKdX7RYlquDru71x+eIXxmTAxrfAM8bjZRRx1Vwu6PHV0/mtV1Sqd3meg/E9PoqXJCfq0qDJl+rhBFhv8CorGZ5QpSQ1tt1hbgA67nEnyFutio/FZJScIcJ5nUfhaFWVOkXj+3LiIYIg2M8NlDYntDiakwTpPIEgdJVlp5HRa20SN7Ak89wdl99Nh2EaQLcfkrzOfENITA5biazQ/XpkgXDp8R8eMbK09n+zoZes5zzxFg288e8dkw2ZAkAe7AjmpTD1DA8ZKxzuVRtP4LAMa2WQOBhsngfaJHAcFtY54AgOdsLTAiRwFh4dFFUcb4bR+fhwXrFEuLXTaPIFY3DXk2xUqkGQOlukfgtDFNAAvc8Px84Wticexjo1bT4XlQ1XNfSEtG8mFTpuXhKwYMMqu9G5wEgxO1hMT12W9lOEpYR7pOnU0jug6TqBAh2xVGZRqPs0mQdxBIIU5haOJcILy60hpsDHBa47xymlp02d33G4V579J0CCdMbHx3b4hY8DVDpMnULODp1A7QVLUMK40w9ktcWyab7O6xz4qr5o5znCrQtVbZ7D/iAWJXTyyZeKzm9pio8sdqERxk8Nrc1uGkXND2HUOir7cxZWpwDpd7TSLtI3BWfJaj6bjLu7y8+PkuLLeP8AMayN2rlhqu7+oDnwssWKy+lQa42aAJlx43jz6KVzbtGwMFOjT1VXkaRYmI3A2A/aNvFVTMcsfVAFVxe/i0E6GdB7xj2ir4XX5cnb9J6bfCBzXOXVYpUAQ2+27yeJXvLezFaQ9xa2DNwXfJTuW5E2kJG/XxUt+jk+sbdFHN63XbBbHi15ff8AqVVrQ11Vz4HAaQPITCwOzAxJNjb8Fu0qIGw6qV/6PXxWHfWp0tNNtI6J7ocGAwAd3TErkww93d1ur3K4oapVLALE3At9TyXXfs9FL9FbocC8matoc1x9kjeAAI5wtnK+yWHpM0lgqOIhzniSeYA2aPBUx3ZqtQxT2Yas6ligDUwr3maWIoTL8NVbFy0n1twHNM8vQ9N6W8V6qyzz3F47T9lsNjqZp4imHW7rwAHsPNrvu26Kn5HWxGTPFDFPNbAudFLEGZokmzX3MMv4DcWkC1dlu0oxIfTqMNDE0iBWouN2nYOafbpmLOCnMTh2VGlj2hzXCHNIkEHcEcV22KPbXSJHFfVWcCDl7m0XuLsK5wbRe4yaDj6tF7uLCbNcbzDTwKs0qUCIiCJ7S5SMRRc32h3mHk4fcdvNc1wuHcHQ4OEbydMdN12BU7tl2XNWatEd/wBtgtr6j9r6qtx2tjlpoYPDYdwuxhMcTIXzFU6QEN/R2f8Axl30VWw2LexxYGwW7hw0nzB2U7hc5c4wHsbblP3XXNy46a4TbUL2gkMqAu/9rDDV/qcCPioXNmu1HUXSb99wc/xOkaWeCnsyxogA1nOcfZYNJ/GFX8big6wG3AbT1PtO68FzS2ujGyGCLNLj7YEAQpHLaTX2eNIBB6BQ+WYQueSCBznZT7csr1u7hxrdMatmN6l/3bra8mfiMMpNtnEYWjBtAA53KjPQt9l1lZ8D9nr9P67EyeIY2w8yfuX2t9nENPosU8H9tgcPkQVpMeRlelVamWFzZDoPX6rQxGEeGloPGOhU5nmXV8HHpQHNcPWbJFo3Hs7qH/TncNJE/JV9yztknp+kA7B1A4tPNZ/0E2A8/ipl8mCBHwK+0wb7KfdivTUUGVCD4fTivDKdSPP6KcZVBM2mFhDoabTfzKe5j9q6rUJeGC3Djyv/ADUPi6lQu9UmRwVirVpgx1I81rYiuRcDiPgq3kn2nSoU8FiKjiZc0cAdo5ea+U8hMw51okqcx9RwJI4XNrEfcoTNszdTAi82PD88laZ2+EaTmAp0aYAE7yAbwP6qWdUBgi1/psqXRx7n3Ava52tv4+CsGWY+ntPeA9raFly24wmKar46my5FrcJnmVX+0XasN1CiDBiCekSpd2WmtdjbcRu0+B4LTx3ZFjiCWkHxsuXHn45fzq3RVIpuNZxMnf4efJTeWYQawPWO0t3J5Dmp/C5HSYIcBpETpALj0G0nxUx+lPZDMJhQ3nUddx6lx2jlsu3HLrm8Z2On7Y8Bk+lut/6rjrcQBG3FZq+dYShHr1nHY+qwnbu2v4geahMdTrOqNaf7XiHGGgk+gpHnE98jnstN2Wue5zy41S12h1SZD3gEvazgKbAOFiT4TFwvlpjhjL3buNzmu86abWMa6LNF48TutY4BwcKgJDuJUrQwgLG3W3TwXVedycuUuo6M5jl4nZWsyyRtaHju1B7QG/jzUbgqFZxLWOLyDdxHcZ57uNtlcKGWVsZVdQw4MNj0tQbNkeqDtqPy36K4Zf8AZ4+m0MaabGjqSZ4k2uTzXXh72OHjd+P0x/Hfeue5blZpgxJc71nkd53j06Lfbg+fHcgLpeH7DUx69RzvAAfWVKUOy+FbH6vV+8SflssL6T1HJd5an+VvdwxcswWUOeYpsc89AT8TwVsy3sASAazw39ltz5nb4Sr7SohohoAHICB8FkhdXF/5+GPfO7/4yy5bfCm532bw1HDPDaeqpU00WFxk66pFNp5CC7VMcFPY/Dtp4OoxohrKDmjwayB9FrYo+mx1OmPVwzfTP/zKgLKTeVm+lcR+6trtOP7Hif8AIqf7Cu/HDHCaxmmdtvlJBRfaLKzWpgsIbWpPFWi7lUbwP7LgXMd0eVKhFZCp5hl36ZSo4vD/AKrF0mk0yfeFqmGqxuwuaWEcCJCn8nx4r0mVILSQQ5p3Y9pLXsPVrgR5LXyum1lbEsGxcyrHAGoCHR4upud4uK94FmnEV2gQHCnU6anBzHR/9TT4knig3MXhm1GOY9ocx4LXNNwQbEKLyhz6BGGqEuAH6mobl7B7DjxewRfiL8CppauZYT0rCAdLgQ5jvdePVP3HmCQg2kWDBVi9gJEO2cOThZw+IKzoCIiDQzLJqFf+9ptcYjVEOA6OF1xTtT2bzHBYgvp0amJoGdLqQLiAdg9oEgi+wg2vwXel8hRZL5TLZ4cGybDY+u0inhKzXEXL2lnlqfCmMB9neZPA9I/D0b7anVHDyDQJ8yuwwvqrOPGLXO1TMh+zyjQJdVqvruPA9xgjhpFz5kq30KLWANaA0DYAQB5BZEVpJPCmxERSNPM8vbWZpdY7tPEH7xzHFUHOeycSXsDL+uy7CPCwZNt10pfHNB3EquWEy8pmVjiWIymvTkg6gJJi8AcSdpNrLTFVw34/BW/tRga2De6o0B2FNw4mRQM+qWnhyO3PrGDF0azS4iQQNTz67/2WDZo/NlyZenazOXyrZxmncFfDjZsDF9uMC5+S9Z9hC2HNhutw00+IZxe8jbY3UNiqFRp1MFnHS39q2/hY7rK8O1+nacdjKbhY7wIndYa1VogavNV6sKrSQWCW8RI/O68HMi4aHUnSIkzEcr/nZV9i/BcUjjMVF9U8wox1JtTeD9FJZXhmvMBhJc6AJkkkwB48F2bs79n2Eo02mrSbVqkDUX95oPEBu0DaStePjtvZTKdPlwcZY+zGNOnnNxPRSeSdjq9SsNLpgjUNh58vBd/x+X4anTgUKUkaWjQ25+GwUbgstbRZ3WhvhYCZLiBzv8+i39m671HVPpX8bTpYKixvtOtb6wTyVXxuMLrawBNpI25LB28zX0uIdphwaw6b8Gw0QOJLj8lXjTcDBuYfYcSxoO68z+jxuVyny13NLdQpj0JcDLmO3HJ1ienqhHYiwaCS5wgATbp4nnwWjlNfSXN9mrTa8CbSOXC1luYYaSYseLunE9OXmeS9j081xyOXk/uZ/QGiwMZevWsSPZaTAYD1O55CFs1aFMNNOnGhhp4dh5ufU1V3+JDT5ELTwWMIe6ubRIpjlDY1eQAaOpXmlUgUG8fSmq48rSJPARpv1WthK2uzzQ7G0WH1fSbc9LnEf7Sr3nOMdXqOweEhrxAxFcAEYdrh6o513A90bDc8AaL2awL6+JDaVQsI1uNVonS3V7E2LjqIkyBq4rq2WZdToUxTpiAJJJu5zjdz3HdzibkndY8fHMU3Lb5lWWU8PTbSpNDWNFuZNySTxJJJJPErcRFogREQFgxuKbSY57jDWiTz8AOJJgAcysxcBuoikDiXteR+oYQ5k/4rxtUj3G+zzPe2AJDLkODcxhfU/varjUqfsl0aafgxoa3+HqtjNWaqZb7xa3yLmg/KVtrSdU11Q0XFO7j+0RDW/Aknlbmg3UREGlh6MV6r+dOk3/Sap/5pSH9pf/k0/wDfWW41sSvgbcnmB8p/EoPSIiDBSs9w5w742P0+azrA5v6xp/ZcPm3+azoCIiAiIgIiICIiAiIgIiIPFWmHAggEEQQRIIO4IVLznsQBqqYZwaQCQxwLha+lpm3hcK7oiduA4eqHh890uJFRzhcji3mFuvcHDU1gAaNFFk+seL3Rv/RWjt32RILq9BpLSS6oxu4PF4A3bvI5mVSqOL0DVyFugK58sNV0Y5MmLw4sw94UwDUPvPPqsHNeDkrKbJdE3c8n337N8BK8NzJrQ0uNtUgHi7aesSFduy3ZCpXc2virUp1MokXeeD6nJvJvEb8lE46ZcjL9nnZBrdOKqg6v8Jp4D/uke8eHIK+Y/Gso03PeYaPmeAHM9FsRZc+7QCvXxwpP7tOmdYjbSZh37xjyXThj8OfK2909gXurO9K8QTZrfdbuB481Fdss7FNno2HvuEW4DiVO5bRD5DRDG92eZ4gfSVQO22Uuo1pJJa6S1xvIi7Z5i3yVObwnFWajA6I4u+Tf6LV1D0lMRd3pbncTM/GFm9JfwH8liw9y2YJAJ8JXHppts4dumlTAN2At8h+Sug1uyPpKFKpQM6qbHaXRxYNj5mx5rnr3BsjmT9y7X2TB/QsNP/ZZ/tC34Lramc251Uymq0w+g88Ih0RI90X258Fjbk+IqOhtJ4btp0kD2YJ4EgcV2BF07Z6V3sfkJwzHOfHpHxMX0gSQJ53M+XJWJEUJEREBCiINKpgzU/vTqb7gs0/vcX+G3RbgC+ogL4GxsvqICIiAiIgIiIMTwdTTwh0/+MfQrKiICIiAiIgIiICIiAiIgIiICIiAqxnXYbCYglxa6m47upO0z4i7fkrOiCr5J2DwWGc17WGpUaIa6o7VHOBZoPWFaAERAUBmeRvq4lr9QbS0jXHrOIJhvQX36lT6KZdDxSpBoDWiABAAWlneVMxNI03je7Txa7gQpBFFmxwTP8kq0appvEO1QDwcDeR0hamEpu3OxcR8BPwhdv7S5fSq0nGowOLGuLTxaY4EXXMsVRa0gNEet/ucPoFj0SL7RuFyR+JrMpNBl+54NEjU7yAn5LuVCkGNa1tg0ADwAgKI7K4KmygxzWgOe0Fx4nfjy6KbV8MdK2iIiug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data:image/jpeg;base64,/9j/4AAQSkZJRgABAQAAAQABAAD/2wCEAAkGBxMTEhQUExQWFRUWFBgYFxgYGBwYGBcXGBcWFxgWHBgeHyggGBolHRUVITEhJSkrLi4uFx8zODMsNygtLisBCgoKDg0OGhAQGy8kHyQsLCwsLywsLCwsLCwsLCwsLCwsLCwsLCwtLCwsLCwsLCwsLCwsKywsLCwsLCwsLCwsLP/AABEIAIsBagMBIgACEQEDEQH/xAAcAAEAAgMBAQEAAAAAAAAAAAAABQYDBAcCAQj/xABFEAABAwIEAwQHBAcHAwUAAAABAAIRAyEEBRIxQVFhBiJxgRMyQlKRobEHwdHwFCNicoLh8SQzQ3OSssIVU6JUY4OT0v/EABkBAQADAQEAAAAAAAAAAAAAAAABAgMEBf/EACgRAQEAAgEDBAIBBQEAAAAAAAABAhEDEiExBBNBUSJhcRQygaGxBf/aAAwDAQACEQMRAD8A7eiIgIiICIiAiIgIiICIiAiIgIiICIiAiIgKF7X419HC1HsOkiJdxa07uH55qaUB27eW4GqRv3B8XtEfNByc5viWO9JQqua68gmbi95s6d4PNdG7G9uWYoBlYehrjukew5wt3SePQ/Nc0pATa07jl/RZWYUF2mACfg4fkIbd3lFyrs/22qYV4o4kmpQ2FSSalLo7i9kbHcQd7LqNCs17Q5pDmuAIIuCDcEFTZoZERFAIiICIiAiIgIiICIiAiIgIiICIiAiIgIiICIiAiIgIiICIiAiIgIiICIiAiIgIiIChe2eGNTBVwNwzV/oId9yml5qNBBBuCII5hB+fQ/TvMTE8W8v6raY8kik86XRqpP2BnhPun5FbfajKamFxDm6NdMyQPfYTwPAiLhQFSoDTDQ41KBNiR+soVORHLwsVFuvBraZxp9NTcY01qQ77ffaPa6kRfyKsv2XdoSAKDj3HE6B7j5Mt6NN45W5qgHMnDS6YqstI2e0c+dl87OZg0Ylughrax52bUGx8Nx59FXLPt/CZi/SARR3Z7HemoMed4Id+80lp8rT5qRlWl2gREUgiIgIijq1I1nObrc1jDBDCWlzoBILhcNE8Im90EiijTkOH40mk8zJd/qmZ81r5Y91Gu7DvcXMLPSUHOMu0g6X0yTd2klhBN4f0QTS1sTiSLMYXu5SAByJJ2+Z6LZXinSALiN3GT1MAfQINDLczL3upVKZpVGtDokOa5hJAc1w3EiCCAQpJQuLeDjqDR6woVnO/c1UQJ/i+hU0gIiICIiAiIgLy+oBuQPEwoHtPnvoYptID3CSfcHPxsVTMRT13fL+OrdWmO1erTqQcDsZX1c0wdV1ES2XN6GCFPYHtHUbdw9Kzm31x9zlW9rpZbUUPQ7T4Z29QMPJ/dP4KSpYum71XtPg4FBmREQEREBERAREQEREBEXh9Vo3cB4kBB7RR9fO8Ozeq3yM/SVoVu1+GFwXO8BA+cKZLUbifRVLE9uGN2pk/xfcAVGVe3Fck6aLAOsm3XZT006one3GR/pNA6JFWn3mFu/VvnbzAXEsypOB1O0hxOlz2+1Hvt97w33XRMR2uxb/Ve2nO2lo/5SqtjsM579TzLhcyRN+MBZZaq2OeqrH/AE5zyIJBmxnYj6jopnI+zLadQvcSSTOkABs/cpHC0Q28clI0MQASs5njOxnncr2WHLqppgBksAFg0kD4fipEZ7VHtT4gH7lVziyPj/Jem4gk9Vec2LPutTe0dTjpPiIWRvakixY0+BIVaqUnC5stU4rgTHXiVeZ41HdeGdpmcWEeBH8lsU+0FE7kjyn6Ln2stILnfyWf9MEW4fmbLXU0jqydDZm1E/4jfOyz08RTPqvafAhczOMtYSvuHxo4gKeifZ111GVBdp3imcNXNhTxDWu/crA0SPDU9h/hCq9DHmYDyD+8RHwXjtFinvwlVjqp7ze6J1HW0hzbb+sAovH9LTN0hFVsqzyo6nTPdedLQRfUDABkeKkqmZkhzbBwBEgzpcRa3nsqaq22vkbxWxWLr7hrm4dh6UxreR0L6hH8Kn1B9mMM3D0RSmTqcSeZcZn5qcChIiIgIiICIiDjWZ4s1qtR5MlziRfYcB5CApPLfSMaDB6ndS9TsnSkkSBJWxRyUN9V8eRV5YrlGmyo11xAPyPiFiFNzCXAFvVveB8Rv8FLuyriQ13yKwVMLpNtY6NeD8iqZTaceyBxDG1Z1hpPNu/mFHV8kO9NxMdd/wD8kcip7F0veM/v0Sf/ACYbLVpV9JkER46vm4B3xlcucsb4yViy3N8VSIDXOjiDfbex+5W3L+1zCQ2s0sdzju+fEKBZmdNrTIDjPC255bfILPTxlNw7zYadtQkTyCrhnnLvzFs8Z9L5TqAgEGQdiNl6VJw+Nay7C5pMGxnfmNlMYfPbd8T4CP5fRdOOcrCzTL2j7R0cI0F8ue6dDG+s6ON7AdT81R8b2/xZPcbRp8gQ6ofMyB8lBdssLiq2JfVZpdLpvqgN9lotwEfNQlLsvjKzwXvbSA3Eud5BsCPMqct3wTXyu+H+0DFe0KLo37rh/wAlK4XtvXeLUWeI1R9VA5bkbaY7rHVHc3RE+HJSbMDVsCW0xyH3JN/KMr9JkZ9iLFxa2eAA+9YK+e1S4DWQOMAX81qfo1Jpu6drkrDXzCg10T/PorS6UvdtVsyqmbk+Z+i0q9d5u7e/5C0sRnrfZ/PRQOOziqZIbtwndTc9I6U9iCD6zo/O6j8RiqQ8o3KhHNrVdy5oImd14ZlGkh1V5IPEgql5fpaYxIVsyEy0ST+ZhZ6Vd7wTtzBG45LTFfD05IuZiZgC+yMzdpIjZZ555U0kqAAI5ffyWfujhz5cpB6/yUL6cmwmDH567qYwGBc6NR0kfPeb+BXNlnqd6lo1CdQidP0II+S28Jl+pwvy/PjsvWNYGwBGoknrsOHVfMFiw3TqgXmPHrxusLlbNxbTaODDRck7/nooupi/Rm3lzW1nOagUTFyHdbX+ig8O1uKY/wBG5weA5wAEAxffYBa8EyqMrG3js/c/uhecPXcTLrqAphwIJBuPmpOgXE+HxXVroivlN4vGBzbW4Rwt48VrYarfdadE6pE9Vmp0rfiow5vguL3icyiw3U5kOBbVEuqBhd6oIJBvpmRYCbSqLmjtJ1cJg35/0Wq7NnsDNA1GmXBjgXamCpctsYEx1253W3Hyy+S4/S74zMGUtQNqjHFrmzsW7weLdj5rHlXaEuqCpUI0tHdY2DvzvY8eKpdKk6qS55OsuLnXkQefwK8V82pUhpYQXTcjYfiZ+UJ15JkjqY7RUqj9LBBPhY2gjkfBSZzqlTbqqvAG5JMlx5lc07PZJiazg8D0bDvUfw/dbzVtbkuWs/vgcS8bmqdQnmG+qPguTm9bMO1umuHFusuM+0ygDppN1nhP56Ky9i+1YxP6twipGroQPFRGGzjDsgUqdOm0e60N38FmzDHOxFN7cNTL6jNJpuZZ1N2qdQPgNuMwVycfrZlnJMq6MuOdPj/boAKLmWQfaMaVUYfMf1TidIqEae9MDWIEA84hdMa4EAgyDcHmF62OXVNuSzV0+oiKyBERBznPO0dWjiKtMN9VxgxwIBHyKxYftVXdHcJ8ApfthQp06orOvqbEc3Nt9CFH5dnD3HuMaBw2Wdl+15r5blHNsQd8OfifwUfjq9cmThhHi8/RqmDjqsbU/Nx+4LRx2OeG3FHfhiHsPxhY3Kz5Wkl+FWxuOcJlpb51x9Ao1uaOeN3RPH0h+b7/ABU1jMYCfdt/6wR85Kh6bhIIdrk76/SA/wAUAHxhUyz7NsMY9kOtEGbm8eSlcLjCO6SS2ONoPEeKiMY9pqbbAEKRpVxEuaCPv2mVvh2jHLLusbMQww6wBA+S3aGMpwLjbaQqdXxAcJEgREeC9UCC2dUeXLjKmqbWp+KpG0CfhKx18wgHSy46fnkqpXdx1R8fitcYqqGzqt48eqTaKs9bNqsWbptx4cloPrYhxeSbtE249QoKrnFUW1C2/eHE2Wu3OK0HvNBHXhfkDKdX7RYlquDru71x+eIXxmTAxrfAM8bjZRRx1Vwu6PHV0/mtV1Sqd3meg/E9PoqXJCfq0qDJl+rhBFhv8CorGZ5QpSQ1tt1hbgA67nEnyFutio/FZJScIcJ5nUfhaFWVOkXj+3LiIYIg2M8NlDYntDiakwTpPIEgdJVlp5HRa20SN7Ak89wdl99Nh2EaQLcfkrzOfENITA5biazQ/XpkgXDp8R8eMbK09n+zoZes5zzxFg288e8dkw2ZAkAe7AjmpTD1DA8ZKxzuVRtP4LAMa2WQOBhsngfaJHAcFtY54AgOdsLTAiRwFh4dFFUcb4bR+fhwXrFEuLXTaPIFY3DXk2xUqkGQOlukfgtDFNAAvc8Px84Wticexjo1bT4XlQ1XNfSEtG8mFTpuXhKwYMMqu9G5wEgxO1hMT12W9lOEpYR7pOnU0jug6TqBAh2xVGZRqPs0mQdxBIIU5haOJcILy60hpsDHBa47xymlp02d33G4V579J0CCdMbHx3b4hY8DVDpMnULODp1A7QVLUMK40w9ktcWyab7O6xz4qr5o5znCrQtVbZ7D/iAWJXTyyZeKzm9pio8sdqERxk8Nrc1uGkXND2HUOir7cxZWpwDpd7TSLtI3BWfJaj6bjLu7y8+PkuLLeP8AMayN2rlhqu7+oDnwssWKy+lQa42aAJlx43jz6KVzbtGwMFOjT1VXkaRYmI3A2A/aNvFVTMcsfVAFVxe/i0E6GdB7xj2ir4XX5cnb9J6bfCBzXOXVYpUAQ2+27yeJXvLezFaQ9xa2DNwXfJTuW5E2kJG/XxUt+jk+sbdFHN63XbBbHi15ff8AqVVrQ11Vz4HAaQPITCwOzAxJNjb8Fu0qIGw6qV/6PXxWHfWp0tNNtI6J7ocGAwAd3TErkww93d1ur3K4oapVLALE3At9TyXXfs9FL9FbocC8matoc1x9kjeAAI5wtnK+yWHpM0lgqOIhzniSeYA2aPBUx3ZqtQxT2Yas6ligDUwr3maWIoTL8NVbFy0n1twHNM8vQ9N6W8V6qyzz3F47T9lsNjqZp4imHW7rwAHsPNrvu26Kn5HWxGTPFDFPNbAudFLEGZokmzX3MMv4DcWkC1dlu0oxIfTqMNDE0iBWouN2nYOafbpmLOCnMTh2VGlj2hzXCHNIkEHcEcV22KPbXSJHFfVWcCDl7m0XuLsK5wbRe4yaDj6tF7uLCbNcbzDTwKs0qUCIiCJ7S5SMRRc32h3mHk4fcdvNc1wuHcHQ4OEbydMdN12BU7tl2XNWatEd/wBtgtr6j9r6qtx2tjlpoYPDYdwuxhMcTIXzFU6QEN/R2f8Axl30VWw2LexxYGwW7hw0nzB2U7hc5c4wHsbblP3XXNy46a4TbUL2gkMqAu/9rDDV/qcCPioXNmu1HUXSb99wc/xOkaWeCnsyxogA1nOcfZYNJ/GFX8big6wG3AbT1PtO68FzS2ujGyGCLNLj7YEAQpHLaTX2eNIBB6BQ+WYQueSCBznZT7csr1u7hxrdMatmN6l/3bra8mfiMMpNtnEYWjBtAA53KjPQt9l1lZ8D9nr9P67EyeIY2w8yfuX2t9nENPosU8H9tgcPkQVpMeRlelVamWFzZDoPX6rQxGEeGloPGOhU5nmXV8HHpQHNcPWbJFo3Hs7qH/TncNJE/JV9yztknp+kA7B1A4tPNZ/0E2A8/ipl8mCBHwK+0wb7KfdivTUUGVCD4fTivDKdSPP6KcZVBM2mFhDoabTfzKe5j9q6rUJeGC3Djyv/ADUPi6lQu9UmRwVirVpgx1I81rYiuRcDiPgq3kn2nSoU8FiKjiZc0cAdo5ea+U8hMw51okqcx9RwJI4XNrEfcoTNszdTAi82PD88laZ2+EaTmAp0aYAE7yAbwP6qWdUBgi1/psqXRx7n3Ava52tv4+CsGWY+ntPeA9raFly24wmKar46my5FrcJnmVX+0XasN1CiDBiCekSpd2WmtdjbcRu0+B4LTx3ZFjiCWkHxsuXHn45fzq3RVIpuNZxMnf4efJTeWYQawPWO0t3J5Dmp/C5HSYIcBpETpALj0G0nxUx+lPZDMJhQ3nUddx6lx2jlsu3HLrm8Z2On7Y8Bk+lut/6rjrcQBG3FZq+dYShHr1nHY+qwnbu2v4geahMdTrOqNaf7XiHGGgk+gpHnE98jnstN2Wue5zy41S12h1SZD3gEvazgKbAOFiT4TFwvlpjhjL3buNzmu86abWMa6LNF48TutY4BwcKgJDuJUrQwgLG3W3TwXVedycuUuo6M5jl4nZWsyyRtaHju1B7QG/jzUbgqFZxLWOLyDdxHcZ57uNtlcKGWVsZVdQw4MNj0tQbNkeqDtqPy36K4Zf8AZ4+m0MaabGjqSZ4k2uTzXXh72OHjd+P0x/Hfeue5blZpgxJc71nkd53j06Lfbg+fHcgLpeH7DUx69RzvAAfWVKUOy+FbH6vV+8SflssL6T1HJd5an+VvdwxcswWUOeYpsc89AT8TwVsy3sASAazw39ltz5nb4Sr7SohohoAHICB8FkhdXF/5+GPfO7/4yy5bfCm532bw1HDPDaeqpU00WFxk66pFNp5CC7VMcFPY/Dtp4OoxohrKDmjwayB9FrYo+mx1OmPVwzfTP/zKgLKTeVm+lcR+6trtOP7Hif8AIqf7Cu/HDHCaxmmdtvlJBRfaLKzWpgsIbWpPFWi7lUbwP7LgXMd0eVKhFZCp5hl36ZSo4vD/AKrF0mk0yfeFqmGqxuwuaWEcCJCn8nx4r0mVILSQQ5p3Y9pLXsPVrgR5LXyum1lbEsGxcyrHAGoCHR4upud4uK94FmnEV2gQHCnU6anBzHR/9TT4knig3MXhm1GOY9ocx4LXNNwQbEKLyhz6BGGqEuAH6mobl7B7DjxewRfiL8CppauZYT0rCAdLgQ5jvdePVP3HmCQg2kWDBVi9gJEO2cOThZw+IKzoCIiDQzLJqFf+9ptcYjVEOA6OF1xTtT2bzHBYgvp0amJoGdLqQLiAdg9oEgi+wg2vwXel8hRZL5TLZ4cGybDY+u0inhKzXEXL2lnlqfCmMB9neZPA9I/D0b7anVHDyDQJ8yuwwvqrOPGLXO1TMh+zyjQJdVqvruPA9xgjhpFz5kq30KLWANaA0DYAQB5BZEVpJPCmxERSNPM8vbWZpdY7tPEH7xzHFUHOeycSXsDL+uy7CPCwZNt10pfHNB3EquWEy8pmVjiWIymvTkg6gJJi8AcSdpNrLTFVw34/BW/tRga2De6o0B2FNw4mRQM+qWnhyO3PrGDF0azS4iQQNTz67/2WDZo/NlyZenazOXyrZxmncFfDjZsDF9uMC5+S9Z9hC2HNhutw00+IZxe8jbY3UNiqFRp1MFnHS39q2/hY7rK8O1+nacdjKbhY7wIndYa1VogavNV6sKrSQWCW8RI/O68HMi4aHUnSIkzEcr/nZV9i/BcUjjMVF9U8wox1JtTeD9FJZXhmvMBhJc6AJkkkwB48F2bs79n2Eo02mrSbVqkDUX95oPEBu0DaStePjtvZTKdPlwcZY+zGNOnnNxPRSeSdjq9SsNLpgjUNh58vBd/x+X4anTgUKUkaWjQ25+GwUbgstbRZ3WhvhYCZLiBzv8+i39m671HVPpX8bTpYKixvtOtb6wTyVXxuMLrawBNpI25LB28zX0uIdphwaw6b8Gw0QOJLj8lXjTcDBuYfYcSxoO68z+jxuVyny13NLdQpj0JcDLmO3HJ1ienqhHYiwaCS5wgATbp4nnwWjlNfSXN9mrTa8CbSOXC1luYYaSYseLunE9OXmeS9j081xyOXk/uZ/QGiwMZevWsSPZaTAYD1O55CFs1aFMNNOnGhhp4dh5ufU1V3+JDT5ELTwWMIe6ubRIpjlDY1eQAaOpXmlUgUG8fSmq48rSJPARpv1WthK2uzzQ7G0WH1fSbc9LnEf7Sr3nOMdXqOweEhrxAxFcAEYdrh6o513A90bDc8AaL2awL6+JDaVQsI1uNVonS3V7E2LjqIkyBq4rq2WZdToUxTpiAJJJu5zjdz3HdzibkndY8fHMU3Lb5lWWU8PTbSpNDWNFuZNySTxJJJJPErcRFogREQFgxuKbSY57jDWiTz8AOJJgAcysxcBuoikDiXteR+oYQ5k/4rxtUj3G+zzPe2AJDLkODcxhfU/varjUqfsl0aafgxoa3+HqtjNWaqZb7xa3yLmg/KVtrSdU11Q0XFO7j+0RDW/Aknlbmg3UREGlh6MV6r+dOk3/Sap/5pSH9pf/k0/wDfWW41sSvgbcnmB8p/EoPSIiDBSs9w5w742P0+azrA5v6xp/ZcPm3+azoCIiAiIgIiICIiAiIgIiIPFWmHAggEEQQRIIO4IVLznsQBqqYZwaQCQxwLha+lpm3hcK7oiduA4eqHh890uJFRzhcji3mFuvcHDU1gAaNFFk+seL3Rv/RWjt32RILq9BpLSS6oxu4PF4A3bvI5mVSqOL0DVyFugK58sNV0Y5MmLw4sw94UwDUPvPPqsHNeDkrKbJdE3c8n337N8BK8NzJrQ0uNtUgHi7aesSFduy3ZCpXc2virUp1MokXeeD6nJvJvEb8lE46ZcjL9nnZBrdOKqg6v8Jp4D/uke8eHIK+Y/Gso03PeYaPmeAHM9FsRZc+7QCvXxwpP7tOmdYjbSZh37xjyXThj8OfK2909gXurO9K8QTZrfdbuB481Fdss7FNno2HvuEW4DiVO5bRD5DRDG92eZ4gfSVQO22Uuo1pJJa6S1xvIi7Z5i3yVObwnFWajA6I4u+Tf6LV1D0lMRd3pbncTM/GFm9JfwH8liw9y2YJAJ8JXHppts4dumlTAN2At8h+Sug1uyPpKFKpQM6qbHaXRxYNj5mx5rnr3BsjmT9y7X2TB/QsNP/ZZ/tC34Lramc251Uymq0w+g88Ih0RI90X258Fjbk+IqOhtJ4btp0kD2YJ4EgcV2BF07Z6V3sfkJwzHOfHpHxMX0gSQJ53M+XJWJEUJEREBCiINKpgzU/vTqb7gs0/vcX+G3RbgC+ogL4GxsvqICIiAiIgIiIMTwdTTwh0/+MfQrKiICIiAiIgIiICIiAiIgIiICIiAqxnXYbCYglxa6m47upO0z4i7fkrOiCr5J2DwWGc17WGpUaIa6o7VHOBZoPWFaAERAUBmeRvq4lr9QbS0jXHrOIJhvQX36lT6KZdDxSpBoDWiABAAWlneVMxNI03je7Txa7gQpBFFmxwTP8kq0appvEO1QDwcDeR0hamEpu3OxcR8BPwhdv7S5fSq0nGowOLGuLTxaY4EXXMsVRa0gNEet/ucPoFj0SL7RuFyR+JrMpNBl+54NEjU7yAn5LuVCkGNa1tg0ADwAgKI7K4KmygxzWgOe0Fx4nfjy6KbV8MdK2iIiugREQEREBERAREQEREBERAREQEREBER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://aappmapdlv.pagesperso-orange.fr/poissons/poisson_jpg/chat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89" y="2708920"/>
            <a:ext cx="2911306" cy="140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88577" y="4034417"/>
            <a:ext cx="1717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POISSON CHAT</a:t>
            </a:r>
            <a:endParaRPr lang="fr-FR" sz="1600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810937" y="3692210"/>
            <a:ext cx="1368152" cy="1105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694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037"/>
    </mc:Choice>
    <mc:Fallback>
      <p:transition spd="slow" advTm="17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0" y="841382"/>
            <a:ext cx="4558378" cy="223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7437" y="251357"/>
            <a:ext cx="3196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solidFill>
                  <a:srgbClr val="00B050"/>
                </a:solidFill>
              </a:rPr>
              <a:t>Famille des CYPRINIDÉS</a:t>
            </a:r>
            <a:endParaRPr lang="fr-FR" sz="2400" b="1" i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784" y="3003648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CARPE COMMUNE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584282" y="337298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CARPE MIROIR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86003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</a:rPr>
              <a:t>LONGUE NAGEOIRE DORSALE</a:t>
            </a:r>
            <a:endParaRPr lang="fr-FR" i="1" u="sng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3059832" y="1133653"/>
            <a:ext cx="1921057" cy="15958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584282" y="1722444"/>
            <a:ext cx="219966" cy="233565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ien vers photo carpe miro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80" y="3765028"/>
            <a:ext cx="3198466" cy="175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en vers photo carpe cu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6" y="4058096"/>
            <a:ext cx="3977218" cy="217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939388" y="606536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CARPE CUIR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843810" y="1722444"/>
            <a:ext cx="3312366" cy="242663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1348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260"/>
    </mc:Choice>
    <mc:Fallback>
      <p:transition spd="slow" advTm="12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4" y="1041499"/>
            <a:ext cx="2428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24" y="836712"/>
            <a:ext cx="4029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137409" cy="173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5364" y="50332"/>
            <a:ext cx="4629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u="sng" dirty="0" smtClean="0">
                <a:solidFill>
                  <a:srgbClr val="00B050"/>
                </a:solidFill>
              </a:rPr>
              <a:t>Famille des PERCIDÉS</a:t>
            </a:r>
            <a:endParaRPr lang="fr-FR" sz="3200" i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3397" y="2252246"/>
            <a:ext cx="92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PERCHE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815000" y="2436241"/>
            <a:ext cx="97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SANDRE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5218" y="433641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ÉPINOCHE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444208" y="4724819"/>
            <a:ext cx="161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PERCHE SOLEIL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150102" y="6425820"/>
            <a:ext cx="98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CHABOT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19553"/>
            <a:ext cx="3831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u="sng" dirty="0" smtClean="0">
                <a:solidFill>
                  <a:srgbClr val="FF0000"/>
                </a:solidFill>
              </a:rPr>
              <a:t>Particularité </a:t>
            </a:r>
          </a:p>
          <a:p>
            <a:pPr algn="ctr"/>
            <a:r>
              <a:rPr lang="fr-FR" b="1" i="1" u="sng" dirty="0" smtClean="0">
                <a:solidFill>
                  <a:srgbClr val="FF0000"/>
                </a:solidFill>
              </a:rPr>
              <a:t>DOUBLE  NAGEOIRE DORSALE</a:t>
            </a:r>
            <a:endParaRPr lang="fr-FR" i="1" u="sng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619673" y="635107"/>
            <a:ext cx="443696" cy="70566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1257595" y="643880"/>
            <a:ext cx="362078" cy="39761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amap.free.fr/Amap/Poissons/Epinoch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384">
            <a:off x="869403" y="2980860"/>
            <a:ext cx="3477325" cy="165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appmapdlv.pagesperso-orange.fr/poissons/poisson_jpg/chabot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524">
            <a:off x="2003067" y="4832216"/>
            <a:ext cx="4501972" cy="1525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>
            <a:off x="2936116" y="635107"/>
            <a:ext cx="3724116" cy="40639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936116" y="643880"/>
            <a:ext cx="2427972" cy="55287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4232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589"/>
    </mc:Choice>
    <mc:Fallback>
      <p:transition spd="slow" advTm="27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3028"/>
            <a:ext cx="5545435" cy="162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2" y="3467809"/>
            <a:ext cx="6162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7568" y="141362"/>
            <a:ext cx="4193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>
                <a:solidFill>
                  <a:srgbClr val="00B050"/>
                </a:solidFill>
              </a:rPr>
              <a:t> </a:t>
            </a:r>
            <a:r>
              <a:rPr lang="fr-FR" sz="2800" b="1" i="1" u="sng" dirty="0" smtClean="0">
                <a:solidFill>
                  <a:srgbClr val="00B050"/>
                </a:solidFill>
              </a:rPr>
              <a:t>Famille des ESOCIDES</a:t>
            </a:r>
            <a:endParaRPr lang="fr-FR" sz="2800" b="1" i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0039" y="2228018"/>
            <a:ext cx="109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BROCHET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35696" y="2905293"/>
            <a:ext cx="415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 smtClean="0">
                <a:solidFill>
                  <a:srgbClr val="00B050"/>
                </a:solidFill>
              </a:rPr>
              <a:t>Famille des SILURIDES</a:t>
            </a:r>
            <a:endParaRPr lang="fr-FR" sz="2800" b="1" i="1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4401" y="5835843"/>
            <a:ext cx="154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SILURE GLANE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253526" y="1268760"/>
            <a:ext cx="274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u="sng" dirty="0">
                <a:solidFill>
                  <a:srgbClr val="FF0000"/>
                </a:solidFill>
              </a:rPr>
              <a:t>NAGEOIRE DORSALE</a:t>
            </a:r>
          </a:p>
          <a:p>
            <a:pPr algn="ctr"/>
            <a:r>
              <a:rPr lang="fr-FR" sz="1400" b="1" i="1" u="sng" dirty="0">
                <a:solidFill>
                  <a:srgbClr val="FF0000"/>
                </a:solidFill>
              </a:rPr>
              <a:t>EN ARRIERE</a:t>
            </a:r>
            <a:endParaRPr lang="fr-FR" sz="1400" i="1" u="sng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80112" y="980728"/>
            <a:ext cx="1584176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2833195"/>
            <a:ext cx="226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u="sng" dirty="0" smtClean="0">
                <a:solidFill>
                  <a:srgbClr val="FF0000"/>
                </a:solidFill>
              </a:rPr>
              <a:t>PETITE NAGEOIRE </a:t>
            </a:r>
            <a:endParaRPr lang="fr-FR" sz="1400" b="1" i="1" u="sng" dirty="0">
              <a:solidFill>
                <a:srgbClr val="FF0000"/>
              </a:solidFill>
            </a:endParaRPr>
          </a:p>
          <a:p>
            <a:r>
              <a:rPr lang="fr-FR" sz="1400" b="1" i="1" dirty="0" smtClean="0">
                <a:solidFill>
                  <a:srgbClr val="FF0000"/>
                </a:solidFill>
              </a:rPr>
              <a:t>      </a:t>
            </a:r>
            <a:r>
              <a:rPr lang="fr-FR" sz="1400" b="1" i="1" u="sng" dirty="0" smtClean="0">
                <a:solidFill>
                  <a:srgbClr val="FF0000"/>
                </a:solidFill>
              </a:rPr>
              <a:t>DORSALE</a:t>
            </a:r>
            <a:endParaRPr lang="fr-FR" sz="1400" i="1" u="sng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004048" y="3236975"/>
            <a:ext cx="1872208" cy="40804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58507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012"/>
    </mc:Choice>
    <mc:Fallback>
      <p:transition spd="slow" advTm="18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2911"/>
            <a:ext cx="5702019" cy="298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1543" y="4540440"/>
            <a:ext cx="1497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ANGUILLE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2652231" y="260648"/>
            <a:ext cx="5295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u="sng" dirty="0" smtClean="0">
                <a:solidFill>
                  <a:srgbClr val="00B050"/>
                </a:solidFill>
              </a:rPr>
              <a:t>Famille des ANGUILLIDES</a:t>
            </a:r>
            <a:endParaRPr lang="fr-FR" sz="3200" b="1" i="1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93" y="3773071"/>
            <a:ext cx="2843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FF0000"/>
                </a:solidFill>
              </a:rPr>
              <a:t>Branchies  pectorales</a:t>
            </a:r>
            <a:endParaRPr lang="fr-FR" sz="2000" i="1" u="sng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115616" y="3123258"/>
            <a:ext cx="864096" cy="64981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469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044"/>
    </mc:Choice>
    <mc:Fallback>
      <p:transition spd="slow" advTm="12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36712"/>
            <a:ext cx="878497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/>
              <a:t>La </a:t>
            </a:r>
            <a:r>
              <a:rPr lang="fr-FR" sz="3200" b="1" dirty="0" smtClean="0"/>
              <a:t>forme</a:t>
            </a:r>
            <a:r>
              <a:rPr lang="fr-FR" sz="3200" dirty="0" smtClean="0"/>
              <a:t> de leur corps est conçue pour pénétrer l’eau avec le moins de résistance possible. Ils peuvent effectuer n’importe quel mouvement grâce à leurs nageoires. Chacune a son rôle: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32522"/>
            <a:ext cx="54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u="sng" dirty="0">
                <a:solidFill>
                  <a:srgbClr val="FF6600"/>
                </a:solidFill>
              </a:rPr>
              <a:t>Taillés pour la nage !</a:t>
            </a:r>
          </a:p>
        </p:txBody>
      </p:sp>
      <p:pic>
        <p:nvPicPr>
          <p:cNvPr id="1028" name="Picture 4" descr="http://www.photographe-gap.org/wp-content/uploads/2011/07/truite_fari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57" y="3861048"/>
            <a:ext cx="5363895" cy="2894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98693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331"/>
    </mc:Choice>
    <mc:Fallback>
      <p:transition spd="slow" advTm="60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405"/>
            <a:ext cx="9117984" cy="319782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3441365" y="1878229"/>
            <a:ext cx="152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prstClr val="black"/>
                </a:solidFill>
              </a:rPr>
              <a:t>Dorsale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2120" y="2492896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prstClr val="black"/>
                </a:solidFill>
              </a:rPr>
              <a:t>Adipeuse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4328" y="5043496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solidFill>
                  <a:prstClr val="black"/>
                </a:solidFill>
              </a:rPr>
              <a:t>Caudale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4797152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solidFill>
                  <a:prstClr val="black"/>
                </a:solidFill>
              </a:rPr>
              <a:t>Pectorales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311" y="5461763"/>
            <a:ext cx="1554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solidFill>
                  <a:prstClr val="black"/>
                </a:solidFill>
              </a:rPr>
              <a:t>Ventrales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1009" y="4981818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solidFill>
                  <a:prstClr val="black"/>
                </a:solidFill>
              </a:rPr>
              <a:t>Anale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8635" y="234097"/>
            <a:ext cx="70246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u="sng" dirty="0" smtClean="0">
                <a:solidFill>
                  <a:srgbClr val="FF6600"/>
                </a:solidFill>
              </a:rPr>
              <a:t>Les différentes nageoires</a:t>
            </a:r>
            <a:endParaRPr lang="fr-FR" sz="4400" b="1" u="sng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27920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404"/>
    </mc:Choice>
    <mc:Fallback>
      <p:transition spd="slow" advTm="9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71480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Nageoire </a:t>
            </a:r>
            <a:r>
              <a:rPr lang="fr-FR" b="1" u="sng" dirty="0" smtClean="0"/>
              <a:t>dorsale: </a:t>
            </a:r>
            <a:r>
              <a:rPr lang="fr-FR" dirty="0" smtClean="0"/>
              <a:t>Elle </a:t>
            </a:r>
            <a:r>
              <a:rPr lang="fr-FR" dirty="0" smtClean="0"/>
              <a:t>assure la stabilité du poisson et lui permet de maintenir la position verticale. Elle agit de la même manière que la quille d'un bateau. </a:t>
            </a:r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Nageoire </a:t>
            </a:r>
            <a:r>
              <a:rPr lang="fr-FR" b="1" u="sng" dirty="0" smtClean="0"/>
              <a:t>caudale:</a:t>
            </a:r>
            <a:r>
              <a:rPr lang="fr-FR" dirty="0" smtClean="0"/>
              <a:t> Elle </a:t>
            </a:r>
            <a:r>
              <a:rPr lang="fr-FR" dirty="0" smtClean="0"/>
              <a:t>est le principal organe locomoteur. Elle est actionnée par les muscles les plus puissants du poisson. </a:t>
            </a:r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Nageoire </a:t>
            </a:r>
            <a:r>
              <a:rPr lang="fr-FR" b="1" u="sng" dirty="0" smtClean="0"/>
              <a:t>anale: </a:t>
            </a:r>
            <a:r>
              <a:rPr lang="fr-FR" dirty="0" smtClean="0"/>
              <a:t> Elle </a:t>
            </a:r>
            <a:r>
              <a:rPr lang="fr-FR" dirty="0" smtClean="0"/>
              <a:t>participe à la stabilité du poisson avec la nageoire dorsale. </a:t>
            </a:r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Nageoires </a:t>
            </a:r>
            <a:r>
              <a:rPr lang="fr-FR" b="1" u="sng" dirty="0" smtClean="0"/>
              <a:t>pectorales: </a:t>
            </a:r>
            <a:r>
              <a:rPr lang="fr-FR" dirty="0" smtClean="0"/>
              <a:t>Elles </a:t>
            </a:r>
            <a:r>
              <a:rPr lang="fr-FR" dirty="0" smtClean="0"/>
              <a:t>permettent au poisson :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De </a:t>
            </a:r>
            <a:r>
              <a:rPr lang="fr-FR" dirty="0" smtClean="0"/>
              <a:t>modifier sa direction lorsqu'il nage. Leur action est complétée par les nageoires pelviennes.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- </a:t>
            </a:r>
            <a:r>
              <a:rPr lang="fr-FR" dirty="0" smtClean="0"/>
              <a:t>De freiner en déployant au maximum. (elles peuvent être utilisées pour accélérer la circulation de l'eau au niveau des branchies a vérifier). </a:t>
            </a: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b="1" u="sng" dirty="0" smtClean="0"/>
              <a:t>Nageoires pelviennes</a:t>
            </a:r>
            <a:r>
              <a:rPr lang="fr-FR" dirty="0" smtClean="0"/>
              <a:t> </a:t>
            </a:r>
            <a:r>
              <a:rPr lang="fr-FR" dirty="0" smtClean="0"/>
              <a:t>: Elles </a:t>
            </a:r>
            <a:r>
              <a:rPr lang="fr-FR" dirty="0" smtClean="0"/>
              <a:t>sont utilisées en complément des nageoires pectorales afin de modifier la trajectoire du poisson ainsi que de le propulser dans l’eau.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06084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dirty="0" smtClean="0"/>
              <a:t>Le </a:t>
            </a:r>
            <a:r>
              <a:rPr lang="fr-FR" sz="4000" dirty="0"/>
              <a:t>poisson possède une série de sens lui permettant d’évoluer dans son environnement.</a:t>
            </a:r>
          </a:p>
          <a:p>
            <a:endParaRPr lang="fr-FR" sz="4000" dirty="0" smtClean="0"/>
          </a:p>
          <a:p>
            <a:r>
              <a:rPr lang="fr-FR" sz="4000" dirty="0" smtClean="0"/>
              <a:t> En </a:t>
            </a:r>
            <a:r>
              <a:rPr lang="fr-FR" sz="4000" dirty="0"/>
              <a:t>voici une brève description </a:t>
            </a:r>
            <a:r>
              <a:rPr lang="fr-FR" sz="4000" dirty="0" smtClean="0"/>
              <a:t>:</a:t>
            </a: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574497" y="404664"/>
            <a:ext cx="8283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u="sng" dirty="0">
                <a:solidFill>
                  <a:srgbClr val="FF6600"/>
                </a:solidFill>
              </a:rPr>
              <a:t>Le sixième sens des </a:t>
            </a:r>
            <a:r>
              <a:rPr lang="fr-FR" sz="4400" b="1" i="1" u="sng" dirty="0" smtClean="0">
                <a:solidFill>
                  <a:srgbClr val="FF6600"/>
                </a:solidFill>
              </a:rPr>
              <a:t>poissons</a:t>
            </a:r>
            <a:endParaRPr lang="fr-FR" sz="4400" b="1" i="1" u="sng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23977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55"/>
    </mc:Choice>
    <mc:Fallback>
      <p:transition spd="slow" advTm="12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5"/>
            <a:ext cx="8045030" cy="1224137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La vie dans les rivières … </a:t>
            </a:r>
            <a:br>
              <a:rPr lang="fr-FR" b="1" dirty="0" smtClean="0"/>
            </a:br>
            <a:r>
              <a:rPr lang="fr-FR" b="1" dirty="0" smtClean="0"/>
              <a:t>                                    Tout est lié!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613171">
            <a:off x="3820082" y="4724677"/>
            <a:ext cx="3308588" cy="7486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82F0A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Poissons</a:t>
            </a:r>
          </a:p>
          <a:p>
            <a:endParaRPr lang="fr-FR" dirty="0" smtClean="0">
              <a:solidFill>
                <a:srgbClr val="82F0A7"/>
              </a:solidFill>
            </a:endParaRPr>
          </a:p>
          <a:p>
            <a:endParaRPr lang="fr-FR" dirty="0" smtClean="0">
              <a:solidFill>
                <a:srgbClr val="82F0A7"/>
              </a:solidFill>
            </a:endParaRPr>
          </a:p>
          <a:p>
            <a:endParaRPr lang="fr-FR" dirty="0">
              <a:solidFill>
                <a:srgbClr val="82F0A7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21101987">
            <a:off x="1030978" y="308274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Invertébrés</a:t>
            </a:r>
          </a:p>
        </p:txBody>
      </p:sp>
      <p:sp>
        <p:nvSpPr>
          <p:cNvPr id="5" name="ZoneTexte 4"/>
          <p:cNvSpPr txBox="1"/>
          <p:nvPr/>
        </p:nvSpPr>
        <p:spPr>
          <a:xfrm rot="365352">
            <a:off x="3188681" y="1845686"/>
            <a:ext cx="549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Qualité de l’Eau</a:t>
            </a:r>
            <a:endParaRPr lang="fr-FR" sz="54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3808" y="60932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Mais tout d’abord :</a:t>
            </a:r>
            <a:endParaRPr lang="fr-FR" sz="2400" b="1" i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093"/>
    </mc:Choice>
    <mc:Fallback>
      <p:transition spd="slow" advTm="18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208912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4800" b="1" i="1" u="sng" dirty="0">
                <a:solidFill>
                  <a:srgbClr val="FF6600"/>
                </a:solidFill>
              </a:rPr>
              <a:t>La </a:t>
            </a:r>
            <a:r>
              <a:rPr lang="fr-FR" sz="4800" b="1" i="1" u="sng" dirty="0" smtClean="0">
                <a:solidFill>
                  <a:srgbClr val="FF6600"/>
                </a:solidFill>
              </a:rPr>
              <a:t>vision</a:t>
            </a:r>
          </a:p>
          <a:p>
            <a:pPr algn="just"/>
            <a:r>
              <a:rPr lang="fr-FR" sz="3200" dirty="0" smtClean="0"/>
              <a:t>Le poisson </a:t>
            </a:r>
            <a:r>
              <a:rPr lang="fr-FR" sz="3200" dirty="0"/>
              <a:t>a un champ visuel de chaque </a:t>
            </a:r>
            <a:r>
              <a:rPr lang="fr-FR" sz="3200" dirty="0" smtClean="0"/>
              <a:t>côté </a:t>
            </a:r>
            <a:r>
              <a:rPr lang="fr-FR" sz="3200" dirty="0"/>
              <a:t>de sa </a:t>
            </a:r>
            <a:r>
              <a:rPr lang="fr-FR" sz="3200" dirty="0" smtClean="0"/>
              <a:t>tête </a:t>
            </a:r>
            <a:r>
              <a:rPr lang="fr-FR" sz="3200" dirty="0"/>
              <a:t>de 180 degrés</a:t>
            </a:r>
            <a:r>
              <a:rPr lang="fr-FR" sz="3200" dirty="0" smtClean="0"/>
              <a:t>. La </a:t>
            </a:r>
            <a:r>
              <a:rPr lang="fr-FR" sz="3200" dirty="0"/>
              <a:t>vision permet au poisson de </a:t>
            </a:r>
            <a:r>
              <a:rPr lang="fr-FR" sz="3200" dirty="0" smtClean="0"/>
              <a:t>repérer </a:t>
            </a:r>
            <a:r>
              <a:rPr lang="fr-FR" sz="3200" dirty="0"/>
              <a:t>les obstacles, les </a:t>
            </a:r>
            <a:r>
              <a:rPr lang="fr-FR" sz="3200" dirty="0" smtClean="0"/>
              <a:t>proies  </a:t>
            </a:r>
            <a:r>
              <a:rPr lang="fr-FR" sz="3200" dirty="0"/>
              <a:t>et les </a:t>
            </a:r>
            <a:r>
              <a:rPr lang="fr-FR" sz="3200" dirty="0" smtClean="0"/>
              <a:t>pêcheurs </a:t>
            </a:r>
            <a:r>
              <a:rPr lang="fr-FR" sz="3200" dirty="0"/>
              <a:t>peu discrets.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37" y="3519064"/>
            <a:ext cx="6338114" cy="328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54069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070"/>
    </mc:Choice>
    <mc:Fallback>
      <p:transition spd="slow" advTm="25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304" y="1052736"/>
            <a:ext cx="8671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dirty="0"/>
              <a:t>poisson n’a pas d’oreilles visibles, </a:t>
            </a:r>
            <a:r>
              <a:rPr lang="fr-FR" sz="3200" dirty="0" smtClean="0"/>
              <a:t>mais il </a:t>
            </a:r>
            <a:r>
              <a:rPr lang="fr-FR" sz="3200" dirty="0"/>
              <a:t>n’est </a:t>
            </a:r>
            <a:r>
              <a:rPr lang="fr-FR" sz="3200" dirty="0" smtClean="0"/>
              <a:t>pas  </a:t>
            </a:r>
            <a:r>
              <a:rPr lang="fr-FR" sz="3200" b="1" dirty="0" smtClean="0"/>
              <a:t>pas </a:t>
            </a:r>
            <a:r>
              <a:rPr lang="fr-FR" sz="3200" b="1" dirty="0"/>
              <a:t>sourd</a:t>
            </a:r>
            <a:r>
              <a:rPr lang="fr-FR" sz="3200" dirty="0"/>
              <a:t>. </a:t>
            </a:r>
            <a:r>
              <a:rPr lang="fr-FR" sz="3200" dirty="0" smtClean="0"/>
              <a:t>Il </a:t>
            </a:r>
            <a:r>
              <a:rPr lang="fr-FR" sz="3200" dirty="0"/>
              <a:t>possède une </a:t>
            </a:r>
            <a:r>
              <a:rPr lang="fr-FR" sz="3200" b="1" dirty="0"/>
              <a:t>oreille interne </a:t>
            </a:r>
            <a:r>
              <a:rPr lang="fr-FR" sz="3200" dirty="0"/>
              <a:t>située dans la </a:t>
            </a:r>
            <a:r>
              <a:rPr lang="fr-FR" sz="3200" dirty="0" smtClean="0"/>
              <a:t>tête</a:t>
            </a:r>
            <a:r>
              <a:rPr lang="fr-FR" sz="3200" dirty="0"/>
              <a:t>, </a:t>
            </a:r>
            <a:r>
              <a:rPr lang="fr-FR" sz="3200" dirty="0" smtClean="0"/>
              <a:t>qui lui permet de </a:t>
            </a:r>
            <a:r>
              <a:rPr lang="fr-FR" sz="3200" b="1" dirty="0"/>
              <a:t>capter</a:t>
            </a:r>
            <a:r>
              <a:rPr lang="fr-FR" sz="3200" dirty="0"/>
              <a:t> les différents sons émis dans l’eau. </a:t>
            </a:r>
            <a:br>
              <a:rPr lang="fr-FR" sz="3200" dirty="0"/>
            </a:br>
            <a:endParaRPr lang="fr-FR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371752" cy="306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536" y="188640"/>
            <a:ext cx="2594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i="1" u="sng" dirty="0">
                <a:solidFill>
                  <a:srgbClr val="FF6600"/>
                </a:solidFill>
              </a:rPr>
              <a:t>L’audition</a:t>
            </a:r>
            <a:endParaRPr lang="fr-FR" sz="4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7914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327"/>
    </mc:Choice>
    <mc:Fallback>
      <p:transition spd="slow" advTm="24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i="1" u="sng" dirty="0" smtClean="0">
                <a:solidFill>
                  <a:srgbClr val="FF6600"/>
                </a:solidFill>
              </a:rPr>
              <a:t>L’odorat</a:t>
            </a:r>
            <a:r>
              <a:rPr lang="fr-FR" sz="3200" b="1" i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200" b="1" i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dirty="0" smtClean="0"/>
              <a:t>Le </a:t>
            </a:r>
            <a:r>
              <a:rPr lang="fr-FR" sz="3600" dirty="0"/>
              <a:t>poisson peut </a:t>
            </a:r>
            <a:r>
              <a:rPr lang="fr-FR" sz="3600" dirty="0" smtClean="0"/>
              <a:t>reconnaître </a:t>
            </a:r>
            <a:r>
              <a:rPr lang="fr-FR" sz="3600" dirty="0"/>
              <a:t>et localiser une proie, repérer ton amorçage, déceler un ennemi ou une femelle et </a:t>
            </a:r>
            <a:r>
              <a:rPr lang="fr-FR" sz="3600" dirty="0" smtClean="0"/>
              <a:t>même reconnaître </a:t>
            </a:r>
            <a:r>
              <a:rPr lang="fr-FR" sz="3600" dirty="0"/>
              <a:t>son site de naissance (saumon).</a:t>
            </a:r>
            <a:br>
              <a:rPr lang="fr-FR" sz="36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19" y="3861047"/>
            <a:ext cx="4607266" cy="297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90568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182"/>
    </mc:Choice>
    <mc:Fallback>
      <p:transition spd="slow" advTm="23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041" y="64297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i="1" u="sng" dirty="0">
                <a:solidFill>
                  <a:srgbClr val="FF6600"/>
                </a:solidFill>
              </a:rPr>
              <a:t>Le </a:t>
            </a:r>
            <a:r>
              <a:rPr lang="fr-FR" sz="4400" b="1" i="1" u="sng" dirty="0" smtClean="0">
                <a:solidFill>
                  <a:srgbClr val="FF6600"/>
                </a:solidFill>
              </a:rPr>
              <a:t>goût </a:t>
            </a:r>
            <a:r>
              <a:rPr lang="fr-FR" sz="4800" b="1" i="1" u="sng" dirty="0">
                <a:solidFill>
                  <a:srgbClr val="FF6600"/>
                </a:solidFill>
              </a:rPr>
              <a:t/>
            </a:r>
            <a:br>
              <a:rPr lang="fr-FR" sz="4800" b="1" i="1" u="sng" dirty="0">
                <a:solidFill>
                  <a:srgbClr val="FF6600"/>
                </a:solidFill>
              </a:rPr>
            </a:br>
            <a:r>
              <a:rPr lang="fr-FR" sz="3200" dirty="0" smtClean="0"/>
              <a:t>Le goût </a:t>
            </a:r>
            <a:r>
              <a:rPr lang="fr-FR" sz="3200" dirty="0"/>
              <a:t>permet au poisson de </a:t>
            </a:r>
            <a:r>
              <a:rPr lang="fr-FR" sz="3200" dirty="0" smtClean="0"/>
              <a:t>reconnaître </a:t>
            </a:r>
            <a:r>
              <a:rPr lang="fr-FR" sz="3200" dirty="0"/>
              <a:t>sa nourriture.</a:t>
            </a:r>
            <a:br>
              <a:rPr lang="fr-FR" sz="3200" dirty="0"/>
            </a:br>
            <a:r>
              <a:rPr lang="fr-FR" sz="3200" dirty="0" smtClean="0"/>
              <a:t>Une </a:t>
            </a:r>
            <a:r>
              <a:rPr lang="fr-FR" sz="3200" dirty="0"/>
              <a:t>carpe est </a:t>
            </a:r>
            <a:r>
              <a:rPr lang="fr-FR" sz="3200" dirty="0" smtClean="0"/>
              <a:t>capable </a:t>
            </a:r>
            <a:r>
              <a:rPr lang="fr-FR" sz="3200" dirty="0"/>
              <a:t>de distinguer la nourriture avariée et faire la différence entre le </a:t>
            </a:r>
            <a:r>
              <a:rPr lang="fr-FR" sz="3200" dirty="0" smtClean="0"/>
              <a:t>sucré </a:t>
            </a:r>
            <a:r>
              <a:rPr lang="fr-FR" sz="3200" dirty="0"/>
              <a:t>et le </a:t>
            </a:r>
            <a:r>
              <a:rPr lang="fr-FR" sz="3200" dirty="0" smtClean="0"/>
              <a:t>salé.</a:t>
            </a:r>
            <a:r>
              <a:rPr lang="fr-FR" sz="3200" dirty="0"/>
              <a:t/>
            </a:r>
            <a:br>
              <a:rPr lang="fr-FR" sz="3200" dirty="0"/>
            </a:br>
            <a:endParaRPr lang="fr-F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35" y="3356992"/>
            <a:ext cx="5593152" cy="3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30818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809"/>
    </mc:Choice>
    <mc:Fallback>
      <p:transition spd="slow" advTm="1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8843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i="1" u="sng" dirty="0">
                <a:solidFill>
                  <a:srgbClr val="FF6600"/>
                </a:solidFill>
              </a:rPr>
              <a:t>Le </a:t>
            </a:r>
            <a:r>
              <a:rPr lang="fr-FR" sz="4400" b="1" i="1" u="sng" dirty="0" smtClean="0">
                <a:solidFill>
                  <a:srgbClr val="FF6600"/>
                </a:solidFill>
              </a:rPr>
              <a:t>toucher</a:t>
            </a:r>
            <a:endParaRPr lang="fr-FR" sz="4400" b="1" i="1" u="sng" dirty="0">
              <a:solidFill>
                <a:srgbClr val="FF6600"/>
              </a:solidFill>
            </a:endParaRPr>
          </a:p>
          <a:p>
            <a:r>
              <a:rPr lang="fr-FR" sz="2800" dirty="0" smtClean="0"/>
              <a:t>Les poissons </a:t>
            </a:r>
            <a:r>
              <a:rPr lang="fr-FR" sz="2800" dirty="0"/>
              <a:t>perçoivent </a:t>
            </a:r>
            <a:r>
              <a:rPr lang="fr-FR" sz="2800" dirty="0" smtClean="0"/>
              <a:t>les </a:t>
            </a:r>
            <a:r>
              <a:rPr lang="fr-FR" sz="2800" dirty="0"/>
              <a:t>vibrations grâce </a:t>
            </a:r>
            <a:r>
              <a:rPr lang="fr-FR" sz="2800" dirty="0" smtClean="0"/>
              <a:t>à </a:t>
            </a:r>
            <a:r>
              <a:rPr lang="fr-FR" sz="2800" dirty="0"/>
              <a:t>des cellules nerveuses.</a:t>
            </a:r>
          </a:p>
          <a:p>
            <a:r>
              <a:rPr lang="fr-FR" sz="2800" dirty="0" smtClean="0"/>
              <a:t>Certains </a:t>
            </a:r>
            <a:r>
              <a:rPr lang="fr-FR" sz="2800" dirty="0"/>
              <a:t>possèdent des </a:t>
            </a:r>
            <a:r>
              <a:rPr lang="fr-FR" sz="2800" b="1" dirty="0"/>
              <a:t>barbillon</a:t>
            </a:r>
            <a:r>
              <a:rPr lang="fr-FR" sz="2800" dirty="0"/>
              <a:t>s, sorte de moustaches très sensibles, afin d’augmenter leur perception du milieu.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9" y="3307636"/>
            <a:ext cx="3659172" cy="35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QSEhUUExQWFRUXGCEaGRgYGRcaGhweHBsfHhggGxoYHiogGholHBwcITEhJSkrLi4uGiAzODMsNygtLisBCgoKDg0OGhAQGiwkHyQsLCwsLCwsLCwsLCwsLCwsLCwsLCwsLCwsLCwsLCwsLCwsLCwsLCwsLCwsLCwsLCwsLP/AABEIAKkBKgMBIgACEQEDEQH/xAAcAAACAwEBAQEAAAAAAAAAAAAABQQGBwMCAQj/xABAEAACAQIEAwYDBQcDAwUBAAABAhEAAwQSITEFQVEGEyJhcYEykaEHI0JSsRQzYsHR4fBygpIVorJDU6PS8Rb/xAAYAQEBAQEBAAAAAAAAAAAAAAAAAQIDBP/EACIRAQEAAgMAAwACAwAAAAAAAAABAhESITEDQVETIjJhcf/aAAwDAQACEQMRAD8A3GiiigKKKKAoor4zAanQCg+0VU+NfaBhLByqxvPyFuCJ82Jj5TVPxfbjF3y2X7lQZyqIOXzY6k+kVNjWLt5UEswUdSQB9aV4ntRhE0N5Seiy3/jWR3rV5pe5cZxvJaairZ3Kg5d51/lvrU2nbWb/AG0sDYOTykKo/wC4yPlUK925CyTbAA6v/aKzax3isTqwOmqmK5pZuOXlDlXQEKdvL5U2rTG7cafu1GnNv7VwH2ip/wC3pPJx/SsyAvNKINFHmDUJUdrYOZok59IAjQCes1NjY7X2h4Y/Erj0g/PURTLD9scI8RcieoP8qwr7wQWXQiAAdfIyKgPiXU5efSNvWrtNv0zY4jaf4bin0IqTNfmjC8cvWoAYCDqSZ+dWvhH2h3LcAtpz6fI02bbbRVC4f9oimO8WR1XQ+4Jj9KtXD+PWL3w3BPRtD/npV2pnRRUbiOIa3ad0Q3GVSwQEAtAmATpJ5TVEmikvZbtPh+IWRdw7z+ZDAdD0dQdD9DymnVAUUUUBRRRQFFFFAUUUUBRRRQFFFFAUUUUBRRRQFBr4zRqapfaPtYDNu0TlOhuCfeD+EfxVLdBp2i7WWcL4f3lz8gI8Ok+M/h+prPeNcXxWN0uELaJjIuo8pHP1ao37K7DwmTuTv9TqTXfh/ByFJGlxTI5Bp13FYuS6JMLw1e8Ksu3wsSQZ9BT23wh2hmYCNztI99a6pioWbi89BBzAjUhuUVwxPGWjJbUqzmdQRoD51nk1xSsNZtKhctpM7kifSvF3FowIXKoAn18/TUUoxigqy22h1QtptP8AWaV8X4k37Nn0W4SFZgM3MHbnoKhqLscZYCAuZBGgGmsTpS/E8SVrRFoGFPjmJAA29N6pGM4j4bIYM4J1IMa6fQ66VOxuIJtyoIQsQdBHhG3nVa1DHFcWt92rK2TTx6anNtz3qVcxn7sBvjUDXLAGg261VuJcYtC2LYEO6ggsogAc96WYrFJbtZ0u96TcyzEDaT9ToOdDjGg4m0l5CQVAHhEQSYOlQ7nZ8IoJYZiJk8vTrVa4ZiybLAMC4bKBPlOw0Jr7guMXmYAeJiTM9Af1qys3BNbhQgAAgkyT1ia52cOsZRbk82Y6z7ae1Tb+OLkK3hRfEepEc+gNc8ZiLRtIbRygbjrPnE1dscNISWzafRpJ2G8ep5U0scY12jqDE+3WoSXmEARsTHPyrkLecMdVI67bbGmxduD9r79uMjSk6K2vzB2Hoau3B+2Vu7pdXuzzMyvvzFfn+5ee1q3sBH6ipXCe0D23G5U8jV7iGXalbvC+K3L+CYLLBwF1S5beGKsNsskrI+hg1uvZTj9vHYdL9vTMPEvNTzBrC+0OIS+EuDTkwnQdD+omfnTD7Ou0n7Ficjki1c1PQddOfNueoYfiqTLvTfs23yiuWHxC3FDIwZTqGUgg+4rrXRkUUUUBRRRQFFRcVdNuXMlI8QG48x5dR/h72rgYBlIIIkEbGg90UUUBRRRQFFFFAUUVWO3fGe4s5FYq93QECYX8R8jyHr5UoU9tuO5/ubbNlB8WUTmPQ88n8/Sq5hcJcYA6AHnrB9Qdq68O4cjoCpYmZMyD79BGlMOKYkWVQkeE6SsmD5jpXC3bUjzg0tW5DADy5a8/TzpRjOMWrNxrefKXIAJAEHlE76TSnimNuW2Hea22DKpkGAeR6HSR5Uj4hjrIa21w5nKNGkqNIEnpodd6RTbG9oQEu5jJV8uZecyM3T/9qvYzjF9G75wLjHZRIAGw9TEVFtYDEYlQ1m2WTJ4ifAh8wTuQennTZeyF3EFRevpZKJsJJM7aGOXPypuRdVCuvcabZPdsW1WN9jy3EGoq4pLih2mVcCNNDPyirdhOxKlram4zH8OUgHQ6knfblTK52YwvdXrdq2M2YBi0kSDuQNz51nnDSl8XsLmburqXEWHY8hPxDTQGa8cJxABdzd1y5lXN4dZJ05EVbsd2dtItu0i20W44zEASVGuvvyqfhuDYbKbj2EaRlAIGUKPCs/19anOLxZtba2L1q47gnVQpG4TmTsTPLyrg2IW9kUHwm5mYQQZjTbnV/wD/AOPwrKAIEAsU10OwbqffpSTi3Y/DA5LOYFFl3zk6yNVHvEVrnE41BfEWziblxwoK2gFUGATMT5nfWvF3DNZi53n3l0SIPhk689ZjpXXinYxme2tm93kjW40DKCDp4eUHX1qDjeC4jDulye+t2jupBGu+XQAiCPlWuv1O48/tbrJuSTIkgzIGw+fLyppxDGon3nw5hITeBvvVXxl5WzIxKEuGQspWFG+/XTbpTbC4pcS9u3mFqBJciRAPi5xRqW+GK4xrgz5dtCwHXbUVKxhDMtsGMsZtYGu89SBSK1xCZytCIx8K7NG0T1+lTLeMR3m7CPEgST4m29aztbjKnPZRvxDKPPTTcn3qFiMOi7HNzlf80965YK28l3Ayz8APLy6mpVp0u5hJUbwNK1MmL8eiy3cu2oYDQNI5yJ5jpvTFgL6hkAS4hDANoJGojcjr0qMthmdhbH3fVjr717GEdWnxHT4ht89q11XPuVceD9qnw1xUJyZlVkI2hplGHwtkYMvWACDWocB7ULeAW5CttmHwH56qfI6eZrAMSlzLqNAdjt9NjT3gnHe7IABAA1Bnl0PQ1ZdG36EBr7Wf9nu0ZgZD4eds7f7D+H02q58P4nbu6KYYbqdGHnHMeY0rUptNoooqqKS38O+GY3LIL2iZe1zXq1r9SnPlroXVFBywuJW4iuhDKwkEV1pPjuFOGa7hnFu4dWQ/urh/jESp/iXXrNeuGcbW43dXFNm+P/TeJImMyEaOp8tetTYbUUUVQUUUUHl2gSdAKy7jnErmKxDd0AQugnoDtrt196vnarEFMNcy7nwj33+k1nPZvvbzZmgpm0EkHy5e+9c879LFgwOGyKORImfOqf2m4smb7wyjGBrsRpr71b+0mNSzZYLo+8TqdNxWJdruJEMAdc41A015ERzn9axr6ae+PcQuOyW1fOQ4KKdOW7DpFNOG9lktC3dxBDO2iz8APIRpI9eleuyXDQonwtdZQys0SDqCvkP60x7ScVAUJcddhCaSriPcSJ5H1qW3yDriMMWGW0+S4BmdQxCFeRUbaAbedS7j91dR+8zEgK5aII6j0PLzpHxftGq3JVVLNZyrl1GY6MNKM11rSOiFsvxsYCKGOpzNpHOpMV7NMPxK6l0w0KhylvWYg/SvvA+MkDlDXSHkgacjruSeVIMbhj3Lu19ACwW6q5mgJtlgAmZ39Ki2eE2rpV7mLWysK8QxMEwAR1H5vPnFXgmqtWNxGZiFaHZW7qToWUzH6617w3EbSojXCwOIAV1nwqwEGOhmk1nDYfNmXFfCBDEkqN4IzA/050xvdksSwVUvA5ZIAVXPUnQ7e1TivZvhwM793GiBQxOh18RMbGP0pRg8cpXE3HMgPkU75iIpFj7mLEKgBOh5oZ2JggyDvUO3isRh7ZTuS5HinLMHZgf1DbmacE3V8vXFRg1pZZk+HQKuhknmSZ+ldu8BsKQy5t1QgZcw8udUS9xi5cNxrZzaIDEEqWInNHIEfWnmI40jv4f/AEQfIaECdffWpcU5JD4MXbRBtIzJ8RIBUEmY8jVd4v2VtWkVlzI9wx/CJ/h+VWDs9f8AvHS6xNvW4wnckaHT1FSDbXEWoXdDKk6iNgT00FLueEyZ1xXgl60/cmGB8TZRG8H5x+lQGwjd851y2xmEyJAGw8/6Vo+PtWy+HtyGdrqtdc8gFP01qBgcMb1260DuQGysV8JO0anfSfatTO67a2rX7bnGZXhUQkLsWYcqk8PGis7eHRn21k6ARy/rUzhHZ2zdY21Rw5Yw8kIAJkid9aVce7MurKLbO5MjKVgqBrqRyiDSca1yWRsUDbXSAx0HUTuT612w2K8LBY8ySNR5Cqnhe9BAuhk8YAB0kAbCfSabjiEZUVQdZjoNpq+FkyhjcRCdnA3BOo9p39KiNhTOYFjHUQD89KnXMeCFTUyM3M7aaV1x+fu5A35dPWtS7cssdPfCMY9pgMsDnJ2q38M4qLhEkqR8LjQj06VQlxAtrN0gEa+1NeD4sHZp6HTT+1arDV+FdoSoC4giOV3YHpnGymee3pVlBrLMJjpEMJB31p5w7irYSN7lj8o1ZPNeo6r8qsq+LxRXPDX1uKHQhlIkEV0rSioHFeE28QAHHiU5kcQHRojMh5GD6HnNT6KBHwziN1Lv7NiRLkTbvAQl0DlH4boAkrtrInk8qJxPh6X7Zt3BIOsjcEaqQeRB1qHwHHOc1m8Zv2oDHQZ1PwOANAGg6ciCOVQN6KKKoqf2i4kJh1BMSxM/7SB/5Ui7CWiybjTmCP8AJqf9qbHurekrJkR6R+lRex9i3Cw/iIBjQEeX1rll/kv0R/abfKtakQ8kBuRG8T1MVlWGx4vXlZ4Ithwo5mSYHmY1961T7XreSyXGptnMpOsEeXzrKwe6wgzKvjBuAwAwbNB842+VNL9JZ4oMOEBllZm1MhgpEHUDcNy6ivFjg1x3F/ENAfQNvsP1AqVw3ht0OA2V2bxCdUUNqd9GJMCOWtOhwk6K65VkeFWYgAq8689V6U8bk/UHCW7KWMndeISUuSrsfENSCPB5+oruGdj+9uXLQVWGsZSuZkCjbUpvEEHypvgOFKXb+KOQ0AZDr7Kfkab2uBlBZSCT3ahlAJbNCwIG+pb5ioclPwdhmKkq11s5dtQpkDfXQ+LM3+yvdvgmW80nL+YESo8GZh5qgKrP8RPKtT4L2NJIZ17tQAMu7MBG/IE6zv8AEw6Gm3FOx1m4hCDKx3JLMD1BBOg/0xO21a41nkxFEt2nWzli5ccXGZgTCk5k8H4dPEy+YXY1PsYa8jlrNxYBD5WZlYzoQTsDJzZYgMwHLS4Xuxd+07strPO7ZlJIGu25JMnboNgBUS32fxDQBh70Ez4ljrvmOnkJ29TLRyIv+qYtbqpeti7baWzNlIkDRVaJUCQJ323Jinb9n2xC/c2srjxG0WlCfJiZVuoJgHnNOcH2IxDsO8KW0ERrmYR0VdJ31LGJnfWpvFcemEXuMOfEfjuEjMfbSV/0kRyFS4/dXf1GcYiyiv3N9cjuWBBJEDcQynxbfOlNjs4XCd1cYFgfA2qlSDm8W/v1Ncu2nEg2YEHefGDv1VoBB84+dIuB9rLltlW6c9tRlHUCZjzE/rWJjdbi5ST0yvd/ZZ2uIyIzgZ1kiB/KF5014dxa3cvMLTRbzCSdso2GvM9PKrVwTii3rdw5hlKmNtdzv1gD5Vxx/Y3AtDujW3jMTbYggxI02mJ1ipM5fU4fhM3EsM9u4yk9890kzyyr8O+siNq5Pjs2GYoQqhduvj10HU8/OmXEuwAW0zW7jCTOviPi0X/dznypBjOxeJc3NQgBAygyOXOBOusTpTpNUz4dxW8LVi0QhuXHLgEwqWhMTO87x0qW/EG7wnMjgOQ50AII+AHm0D5RVaPZjiD3RaDZsiwWMCFG484mN684Th16z3Qu2bj2lzXCVBJ+KA2nIxGvI0uMvguHE8D+0vJy66Wx0iMxJ9dKovHOCXcHcuNIKkxI5DczyqdwPtNctXAlxcndq897p4mOfWdRCgRTb9qW7h0t3Wm5dJYzzBn+UU7iy6V/gvGvvDMaoAum3UzVxS6WAgkgQTAnNzP+edZtjeHiy5yPqDAE/wAz+lOMFjLoVQCJ6kz/AJFX/jfsPMQgOZnGYk+EQdB7bivdhMniEDTYfSoZxbxLCRX3BcQGoGhPOukyjhljpZMBiDp6THUVZeG4zTXrVKwLGAQ0md6f4a54TTxk9scTbBPKhmssdQNQp5+gq8cN4pbvKCra9OdUPh+JBlTquxqM9x8IZtzk3Hl5TWpUl+mp0VVOz/bBLsJdIDHZtAPfoatQNalbfaS8dTu3tYkGMhyPvBRzGvmGiPVutOqhcatZsPeXrbaPXKY+tSiYDX2ofCL2ezbbQygOkdPKplUVvtzYzWFPRtvUH+YqsdnbmRlAUTznT61d+01rNhrmkwJ+v9KzXh2LhnDeIoSAQIED4ZPXl7Vyz921PDX7TcF3+DuEDXITI1ggH9awbg6tiWRNYSZ10CkjWDv4hMc4r9L8Mf8AaLJVgIYaDeNNj1rF+HcAOCx2ItsPDbObzCGSunP80/wmrvrZj3dH/Zzh+ZltWbZZ8x1OsQBMkbfF6VeMP2KuGM5SIOkmZghdht4jzrt9mHAHsWWvXRFy8cwEaqn4Z8zoT7VdqY49drll30quA7Gohln35KI5k7nXmfnT3A8LtWZKLqd2JJY+59Km0VvTAoooqgooooOOLRijBDlYggHoeRrO8b2PxhBBNpgehaPkdJ9BWlUVLjK1jlZ4w7HfZdfvNrAHo3/1iu/D/sOtmO+uPAOoWAD6kkmPQVtVFSY6W52szx32YC2inBMLTIVbumZmR8u5LNqGIMbR+tVaxxlxdFnEW+6JLG4t3QrJhRJ/h21g1utJu0fZjDY5MuItBjEBx4XWejDX22rGfxzLsxz0p68StgKrgE99lAnTwiF9d6ltDBrSgZiwcydB4vLn5VVeN9jcZgXD25xOHD5jkX7xQQZJQSSV3lZ9BXfstx9Lq3FeFufCrfmjqDsZ3FcbLPWtbWfEWU798w0FrXpqduo1FQ1w6m0eede716M3i2jzqHjsUGCgMT3oCzOnxbT5k/Q1Le0DdVCXy21iIgTA+lE0U8Q4JaZ+7uKjJeuHQidhlEH+H4tKrPF+zyYZj3bN3YJCzJYZTzY7qSI9Jq8WbckOwLDNmGuignU+VVDjmHe7iEl1ylCrxJgalSfMKTt0q7XSpHh6y166QPFJ16nQL5xBka66V0t4kZiERQm0yOW8nU6Qa9dosSttUlfCZgCNfEwAB9qrivchTkjNMHTLGuYH3reO7FuWlpXHTcy2/ECBB3G3XaurWgzA5Y65dhpM6fKlVjEMF7tWGZYYxOUnmNfXfypphwGdTsYk5dp5geU1LPxeqn8OjYHQ9R/On6zHhGkVXzhDnzLuI0Pr/Sn2HBkSdFGo8+YrUrlljpMweJII08iKe2GzAqYYHkedJbdqDJphYeIFaY05Xuy6b2yVO8EyKf8AZjiN2z91ekoPhY/h9+Y/SvmGEio3Frz21zASANfLz9Ku2N1ewa4cQP3Vz/Q36Gqz2d7SKygknKdwd1PXX8PpTvtHiAmEvNO9sgaxJYZVE8pYgTWtuko7MrGFs8/AD89aZ1E4VZyWba9EA+lS6TwccXazoy/mUjTzFYV2hxXdXAh8JLQQTuRouvSDNb3WQfar2cZmN1AWZfwz8Q1YEQQQRqJ8qx8kaxduzvFjYW33rgEDYaz5baxNMe1vCv2y13+G/fBCI2zrvH+oHUaeXOsk4RxC893vmXw5fDrOsCZHz3rQew3azOXzmCsAD8OvSsTrpfO2wW9h6V6pLgMexAOhHSdfb+lNrN9XEqf6j1HKu0u2HSiiiqCiiigKKKKAooooCiiig54i+ttSzsFUbliAB7mqjxL7R8JbYqhN0jfKQAPX8X/bSz7XOH37i2XTO1pSQ6KubUxlYg6RoRJB32rODnJCaJG2a7dJ90sQo32rGWWmscdtHf7U7Y3tADqXuiP/AIKU8Y7R8Pxohjh7dwmQ6Yju7k8pBtjN6Gaq9jC5gSfvB1Fpgo9XuXYpdiuz9m7rbQN1ZVXKPVwCo/5Vz579dp8c+lhwfD8Qpti1fs3bSATN1STlLFToN/F5VZbWMxWZs9kFShUZLluZO58TCP7Vi2P7MsksjQo5iAP+YhT7E86jvg8Umi3rg6hWuCOmmkA9dBUmEvey/wC42bidrEOFFqwEhcoz3bYB0jUKSY59aq/COFXjicpunwfvJYEA5gAA6rEEA+u281m125ix8V26PW4/6TWqdi+ILdASwciIgzAkZiwALu5O51Y/8aZ48YzO/pXu01tQocgMtq+V0MggtmX21+hqoNbuAMh8WcF1IJy9WArVe0eCzh8qr98khl8SlkMyI01Ri2nQ9KzDEKqI4zQ3wZZlsy6FgB8M7EeVPj8Yz9e+DYcsjXHYzl01AETAgHck9KacFxpLMVEBWyiTJ9STvVXsYg5IAOZZ15KCRr+v0p3we4vdhA5AWe800zEmAD9dK6ZTXaY1deDqRJd8zExt77DlVtweGBGmvX18+tZ/wzEMHZToJ3/zbSr1wW/PPbf38qxPWs70mXLFfbNvlFMEcHSvttQK247dMCYqXftyDOoP6cxXFLdS7bCINIlUDHd5g7tu1kzWLtw5WnVPCSRt0B05xTf/AKz3j2cISCjMLjg7jK+WB0Buax/CetTePvhRGHu3DN+TbBnwkEagjVQGis47PY9jxJ7d1MjLcUvv4bNqGYgz4ixE8/iJGtTjd9NyzT9EivtfBX2uoKq/bfDeAXZIy6GOm40+dWiuOMw4uIyNsRFSzcH594vwI3VN7BGLiNma2pjOPxR5+WxpRwbjbLcFp0CmdNMrfUCSNiD0q8YzhyWDcdMy3QSDroCDsRy11n+tVvjeBtYm2i3FyXJkXV3E6GY5TXKX9bq3dm+Pm8c7GAkwo5+fnVq4Dx5MSVuDMrSRI20OoYbEev0rEhgcRgXDXScqqct1fFb108QjTlv7U17P8d/ZrJAuAm4pKgaSeq851q+JY32xxFWMQYH4hqvz6+1TVYESDIrJOzXbDw2wxKhjAbfMSNzpoOdWnBcfLu4zZFWPEsanzB0Na5M6q50UkwvHlYaFX1gEGJPPQ9PWmIxyxMN7KT/4yK1uCVRSbiXajDYdDcuuyKOqOCfJRHiPkKqt/wC1WzlLW7RidO9dU06wMx+dNw00OisjvfbKgmO6nkVDN8gD4vpXBftqC72mfTfu2QT8zTkuq2OisqwP214c/vbTL5iR9HAH/dV87Pdp8NjVmxcDEbqdHHqp5eY0puFlhoWRwRKsNiNCPMEVmvaP7PTbdr2FEqd7WsjqQTMj6ia0q7hlb4gCeR5j0I1FRri3U1U96v5WgN/tbY+hHvSzaS2MWwuFBBLTcjfvJyL/ALW8IA6nMfIV1uXBIHxuBI7wRbQfmKRCKOWaWPICtQxOCwuMlXU27m8Ed3dHnH4vXUUixv2etGWzfhTvmBn1nWT7Vwvxfjtj8rL+KY8lsyMXacoYj7wk8ranSyg5sBI8ztBS6CWUEsVMafjciYBkkKJ1aczaa6gVptv7LDP7xF0IzQxbXfpH96Zdn/swsYdw7ubkGQoAVdd51Mz7VqYUucI+wf2fLcyYjE+IBpCZQAxG0/wAiAu2hO5pp2i7Jdxjv26xbJR0IvJb0ysBo+QfGpGjAdAYMmtERAAAAABsBoK9V049acuV3tiSABSlk+G2e9tBYI8LFyrfkiSkdCKQcf7KMhTE2WTPJfUfErHTyJymfnW/4rhNm5q9pCfzQA3sw1HzqtcZ7LqtllEugOYAmCusxIHw6+3pXG4ZY9xrlt+Y8ZhCl19D+aI0hvpEn6GpHBsTcCkIvw+IsRIgDQEHSSY13q/dr+CC23fi3ItkyokSpEOvSR8Q+VVGxgCCl1CctwxBHIzGuxIjWK3zljNmlr4S9nu2uOCMoJf2BOg68qsGG07t1ZVDEKVnVS2izO4JIHqarWCZ8gJAcAnUCQR5iNspg+tek7R2Q6Lbs3LxUgrbDyJB8J0XM0HbMeXlXLWX06Y3HVmXv009cE5UwQrx4Sdh7c65Li0Rlt3HUXDpEjUxO3mAaldl+MPiLbd7ZNi4D8LFSSOoAJ0pP2s4Tae8l640d3qAJzmM3hAG8kgnf4a6zxx9vZ+h5zoK+XHkGNKqL9p3w2Hf9oyLcc/cWlgvHLN5evSvnC+IYzEbWcibZ7soPXLGY+8DzpbJ6swuV1Ezi2LtqV79CQNFZTB8USNtRoN+YpZxXu8fibQwlgi/8Ny6SQEtx4iwBgxOk7mB6SOJcHTKXv3rtyNTl8APlbUAux9CajfZtbu4Z2DEqLj5mQmSqkM2pOvhACkzrI8qzMpW78VnrZsLcDKCP8jQ11qu9isY1+1duz4GvMLes+FAEMeWdW2qxV3YFFFFBU+2fCJVryKpYqVcGIaQQpb0mJ9Ommb3eG3hbUnKGUaqInUz/f3rcbtsMCrCQRBFUHjeE7m8EcFU07u6ILBZEglp2kAzy561zzn21j+M/biL2IRl7zNuCAdOkQf8Fc8Rwuy9sXba9zcB8NtgWTNGnh0yz5fKrTxDs9N3vYa4FbMO7AncESPi2385pLxvs/culmw7sSXDEOSBb6ieo1G1Za8VzE2b9r4rRa2NZt+PKR/DuPavnB+LlrisbmUg+IA6+uU7a8jVoxmFuJcyhjKqCx5GRuI5zpSLitlLgR79pSWOXMQNYmPOTQMsB2mW1dyCSxnMQPCGaWEecCnFvtOQqjvGtu0ESDHOPnVZt8LsZzl7xIXXU5Y25+XSlLcOYXE+/ZljTMCPSWE6UWQ9+0HiF/EWAVLAi4CAfDOh6841rN/2G4/7xiT+Uk/SrRfD94rXL3eGTFtQwHTTrp/OgW5BOonw6wR6ayCR0AJrUrVxlKsJ2dk/GLcfiYXl9dYjypphOBuSMt4kHkt2QfQNU/hWFzPK5PCsFfFac+ZNuCPdK64yzcD6fCBMOVcegYCf+UVzytrpMJJtGfgFyPib3Vf1Un9a+cLwuJw90XsOSHTVSNY5ERzQ8xr/ADDBseQAGQjlK6j2gwPYGrT2Tw3fuoAz6jVpzKObba1iXLbGVkjXcLcLIrHcqCY8xXWvgEV9r1vO44nCpcEOoaNpG3oeRqF+wXUM2rpy/kueMezfEPmaZ0U0FQ4jcSe9stp+K34gfbcfWvqdoLB3fLG+ZWWPciKaVzu2FbRlDeoB/Wp2vThZ4nZf4bttvR1P86798v5h8xUR+C4czNpNegj9KjXOy+FaJtDTbVv6+VOzo079fzL8xUe7xWwphr1pT0LoD8iagnsphNfuRr5t/Wug7NYb/wBofNvTrU/sv9SHtBisGyt4pJBlQjMD7xA361n3/RCjMbalbM54ys5DA7qE8MRMjNB30raLXCLCnMtm2D1yLPzialsgIggEdKzwXcYvgOFA2g2pUgtLeAa8slvUjyLivdjgmFBe0b7WyNCtpUsDXXeGJGvXpWl8Q7OW2/dxbOug2MmTI23qgdpuDPau5nXOm7ZYDjpE6XFnkY332FZuNizLfRHxDiGH4WHawXe63h7x3Zz0gE6dNYqNws3MR95cvlWfcoQW8x3jT1/CBTPEdqcHlfD3MPcdLgC3Lty2bYUSdAm8KQp0OpO+lVzBWMGhg47DPp8RBQnTTMCG/UVMpbOm8OM7yWrB4LCYfxW1F28eZJuPO/idicnufY0s7Tdob6tbQSzNH3FkeJlJ8vFsDyHyMV6PE8OoyriO9JiBhrRO+nxuSo/48qZ8A7P4m45uW7TWM5ytcYs91hMtmuHVViNBFTHD7yXL5etRxOP7pT3ot4bTVSwv3iemVIA85J9Kj8Ot3+IP3VkXbFm7Pe4i58bj8tsQAomNKvvA/s7sWTnu/evpvMaDqdT9KfcbsBbdvIMuS4uUDQCTl9ANa6TGRx5beuAWO4tph8oVbaAJl2yrpqOR2prXK3agyd661uMiiiiqCoXFuGpiLZR+exgEg9RNTaKDL2tXLFxkkq66aH4gREidpO3+qpdjiZaUvItxsuY6ROTeCNzlIYe9XLjXBkxAE+Fhs4iR5HqD0qm4/D3LL/eLlb8LDVT5g8iNo3IPlXKzTtLMvUg8PtXElXKEGDPizAiFmdYiCII1qDjezguZPEjqmg6ejAzPUGaj2ri29ADlbQgE6A6iPNTJEcm/hr6uKKZtZjfoQdZHmNT7kcqm4cKX3OAG3dYd3cKsCIWCF08jt/WkePtXUYWTbmzkGUBW/wCLaTm86eYrirjwyWA1BnWOfqR/Q9a4tjrjCXY5SIBk8vLn+sea1i5RuYVQ8aM95mZTbA0CsNRG5II09CCNpjep3D8Zr4iQSANT4WUDczMDzbOv8Qq4W+HpjMtq6cl7ZLvJuguRqTOgYHQkbgiKxxfgd7CXO7uo2WZGaYB/Mjrsf4l66g1uXcXy6NMHhLb6ZFE6gGI8soMqRzlD7V3ucMbVQ3LY+L5BzmA9DFJ8NjSgy6EHqAQf9S/C3+oBW8qmW8SwA+IL0nOnybVfSa51q19ThFyRlSDOhBEfWI+RrXOxnDu7sKzLDtvtMeo3qkdnVN5wqjcxIMD5GtUw9oIoUchW/i7rz/J66UUUV3cxRRRQFFFFAUUUUBRRRQFfJr7XnIJn/P7UHm8hIgHL58/aviYdQAImOup+ddaKBXjuz9i78VsA9V0/TQ+4qu4/7N8IxzBdRrEJrpz0FXaipoV/hPZjCIMyWwZHP6gqNAdOlP1WNqi3cAC2dSUbmV2P+pTo3qRPnUhZ57+X+aUkR7qPj7Ge2yjcjSeo1U+xAqRRVV8U19oooCiiigKKKKArnesq4hgGHQiRXSigruO7J2nnIzISZjdfYbj+9IsR2OvhiVZW9DBInz5jQ/z0q/0Vi4StzPKMtxHY7E8kHXQiN/XT+UkbRHe32XvhRNuB03A9AOX+chWl0Vn+KNfzZKNguyrsy5lFtRBzFvFoZgAe+/XnsLjjcFbvIUuorqd1YAj61IoreOMnjGWdyu6oXEvsyss+a1cZP4WGcexkED1mvVj7PB+K78gT/MEVe6Klwxpzy/Sng3Z+1hwMolupA+gAptRRWpJPGRRRRVBRRRQFFFFAU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5" y="3356992"/>
            <a:ext cx="4697987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92973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997"/>
    </mc:Choice>
    <mc:Fallback>
      <p:transition spd="slow" advTm="20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-2624"/>
            <a:ext cx="8856984" cy="2923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i="1" u="sng" dirty="0" smtClean="0">
                <a:solidFill>
                  <a:srgbClr val="FF6600"/>
                </a:solidFill>
              </a:rPr>
              <a:t>La ligne latérale</a:t>
            </a:r>
          </a:p>
          <a:p>
            <a:pPr algn="just"/>
            <a:r>
              <a:rPr lang="fr-FR" sz="2400" b="1" dirty="0" smtClean="0"/>
              <a:t>La </a:t>
            </a:r>
            <a:r>
              <a:rPr lang="fr-FR" sz="2400" b="1" dirty="0"/>
              <a:t>ligne latérale </a:t>
            </a:r>
            <a:r>
              <a:rPr lang="fr-FR" sz="2400" b="1" dirty="0" smtClean="0"/>
              <a:t>est située </a:t>
            </a:r>
            <a:r>
              <a:rPr lang="fr-FR" sz="2400" b="1" dirty="0"/>
              <a:t>sur les flancs du </a:t>
            </a:r>
            <a:r>
              <a:rPr lang="fr-FR" sz="2400" b="1" dirty="0" smtClean="0"/>
              <a:t>poisson</a:t>
            </a:r>
            <a:r>
              <a:rPr lang="fr-FR" sz="2400" dirty="0" smtClean="0"/>
              <a:t>. </a:t>
            </a:r>
          </a:p>
          <a:p>
            <a:pPr algn="just"/>
            <a:r>
              <a:rPr lang="fr-FR" sz="2400" dirty="0" smtClean="0"/>
              <a:t>Elle lui  </a:t>
            </a:r>
            <a:r>
              <a:rPr lang="fr-FR" sz="2400" dirty="0"/>
              <a:t>sert de </a:t>
            </a:r>
            <a:r>
              <a:rPr lang="fr-FR" sz="2400" b="1" dirty="0"/>
              <a:t>radar</a:t>
            </a:r>
            <a:r>
              <a:rPr lang="fr-FR" sz="2400" dirty="0"/>
              <a:t>. </a:t>
            </a:r>
            <a:endParaRPr lang="fr-FR" sz="2400" dirty="0" smtClean="0"/>
          </a:p>
          <a:p>
            <a:pPr algn="just"/>
            <a:r>
              <a:rPr lang="fr-FR" sz="2400" dirty="0" smtClean="0"/>
              <a:t>Elle est </a:t>
            </a:r>
            <a:r>
              <a:rPr lang="fr-FR" sz="2400" dirty="0"/>
              <a:t>formée </a:t>
            </a:r>
            <a:r>
              <a:rPr lang="fr-FR" sz="2400" dirty="0" smtClean="0"/>
              <a:t>de </a:t>
            </a:r>
            <a:r>
              <a:rPr lang="fr-FR" sz="2400" b="1" dirty="0"/>
              <a:t>petits trous dans les écailles </a:t>
            </a:r>
            <a:r>
              <a:rPr lang="fr-FR" sz="2400" dirty="0" smtClean="0"/>
              <a:t>en </a:t>
            </a:r>
            <a:r>
              <a:rPr lang="fr-FR" sz="2400" dirty="0"/>
              <a:t>connexion avec les nerfs. Elle permet </a:t>
            </a:r>
            <a:r>
              <a:rPr lang="fr-FR" sz="2400" dirty="0" smtClean="0"/>
              <a:t>de savoir où </a:t>
            </a:r>
            <a:r>
              <a:rPr lang="fr-FR" sz="2400" dirty="0"/>
              <a:t>se situent les obstacles, les proies ou les prédateurs. Elle permet </a:t>
            </a:r>
            <a:r>
              <a:rPr lang="fr-FR" sz="2400" dirty="0" smtClean="0"/>
              <a:t>à </a:t>
            </a:r>
            <a:r>
              <a:rPr lang="fr-FR" sz="2400" dirty="0"/>
              <a:t>un banc de poissons de se </a:t>
            </a:r>
            <a:r>
              <a:rPr lang="fr-FR" sz="2400" dirty="0" smtClean="0"/>
              <a:t>déplacer avec </a:t>
            </a:r>
            <a:r>
              <a:rPr lang="fr-FR" sz="2400" dirty="0"/>
              <a:t>une parfaite coordination. </a:t>
            </a:r>
          </a:p>
        </p:txBody>
      </p:sp>
      <p:pic>
        <p:nvPicPr>
          <p:cNvPr id="2050" name="Picture 2" descr="http://www.pechedescarnassiers.com/IMG/jpg/dessin_ligne_later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280920" cy="360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6711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232"/>
    </mc:Choice>
    <mc:Fallback>
      <p:transition spd="slow" advTm="40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583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i="1" u="sng" dirty="0">
                <a:solidFill>
                  <a:srgbClr val="FF6600"/>
                </a:solidFill>
              </a:rPr>
              <a:t>Comment </a:t>
            </a:r>
            <a:r>
              <a:rPr lang="fr-FR" sz="4000" b="1" i="1" u="sng" dirty="0" smtClean="0">
                <a:solidFill>
                  <a:srgbClr val="FF6600"/>
                </a:solidFill>
              </a:rPr>
              <a:t>respirent-ils</a:t>
            </a:r>
            <a:r>
              <a:rPr lang="fr-FR" sz="4000" b="1" i="1" dirty="0" smtClean="0">
                <a:solidFill>
                  <a:srgbClr val="FF6600"/>
                </a:solidFill>
              </a:rPr>
              <a:t> ?</a:t>
            </a:r>
          </a:p>
          <a:p>
            <a:pPr algn="just"/>
            <a:r>
              <a:rPr lang="fr-FR" sz="2400" dirty="0" smtClean="0"/>
              <a:t>Les poissons </a:t>
            </a:r>
            <a:r>
              <a:rPr lang="fr-FR" sz="2400" dirty="0"/>
              <a:t>n’ont pas de poumons mais </a:t>
            </a:r>
            <a:r>
              <a:rPr lang="fr-FR" sz="2400" dirty="0" smtClean="0"/>
              <a:t>possèdent </a:t>
            </a:r>
            <a:r>
              <a:rPr lang="fr-FR" sz="2400" dirty="0"/>
              <a:t>un autre organe qui leur permet de capter </a:t>
            </a:r>
            <a:r>
              <a:rPr lang="fr-FR" sz="2400" dirty="0" smtClean="0"/>
              <a:t>l’oxygène </a:t>
            </a:r>
            <a:r>
              <a:rPr lang="fr-FR" sz="2400" dirty="0"/>
              <a:t>de l’eau : </a:t>
            </a:r>
            <a:endParaRPr lang="fr-FR" sz="2400" dirty="0" smtClean="0"/>
          </a:p>
          <a:p>
            <a:pPr algn="just"/>
            <a:r>
              <a:rPr lang="fr-FR" sz="2800" b="1" dirty="0" smtClean="0"/>
              <a:t>« Les branchies »</a:t>
            </a:r>
          </a:p>
          <a:p>
            <a:pPr algn="just"/>
            <a:r>
              <a:rPr lang="fr-FR" sz="2400" dirty="0" smtClean="0"/>
              <a:t>Elles </a:t>
            </a:r>
            <a:r>
              <a:rPr lang="fr-FR" sz="2400" dirty="0"/>
              <a:t>se situent sous deux grosses </a:t>
            </a:r>
            <a:r>
              <a:rPr lang="fr-FR" sz="2400" dirty="0" smtClean="0"/>
              <a:t>joues mobiles</a:t>
            </a:r>
            <a:r>
              <a:rPr lang="fr-FR" sz="2400" dirty="0"/>
              <a:t>, </a:t>
            </a:r>
            <a:r>
              <a:rPr lang="fr-FR" sz="2400" dirty="0" smtClean="0"/>
              <a:t>situées </a:t>
            </a:r>
            <a:r>
              <a:rPr lang="fr-FR" sz="2400" dirty="0"/>
              <a:t>de part et d’autre de </a:t>
            </a:r>
            <a:r>
              <a:rPr lang="fr-FR" sz="2400" dirty="0" smtClean="0"/>
              <a:t>la tète, appelées </a:t>
            </a:r>
            <a:r>
              <a:rPr lang="fr-FR" sz="2800" dirty="0" smtClean="0"/>
              <a:t>« </a:t>
            </a:r>
            <a:r>
              <a:rPr lang="fr-FR" sz="2800" b="1" dirty="0" smtClean="0"/>
              <a:t>opercules »</a:t>
            </a:r>
            <a:r>
              <a:rPr lang="fr-FR" sz="2800" dirty="0" smtClean="0"/>
              <a:t>.</a:t>
            </a:r>
            <a:endParaRPr lang="fr-FR" sz="2400" dirty="0" smtClean="0"/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branchies sont en fait des petites </a:t>
            </a:r>
            <a:r>
              <a:rPr lang="fr-FR" sz="2400" dirty="0" smtClean="0"/>
              <a:t>lamelles remplies de </a:t>
            </a:r>
            <a:r>
              <a:rPr lang="fr-FR" sz="2400" dirty="0"/>
              <a:t>sang et recouvertes </a:t>
            </a:r>
            <a:r>
              <a:rPr lang="fr-FR" sz="2400" dirty="0" smtClean="0"/>
              <a:t>d’une </a:t>
            </a:r>
            <a:r>
              <a:rPr lang="fr-FR" sz="2400" dirty="0"/>
              <a:t>peau fine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1028" name="Picture 4" descr="http://www.astrosurf.com/luxorion/Bio/poisson-branch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9903"/>
            <a:ext cx="7128792" cy="3273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8334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4180"/>
    </mc:Choice>
    <mc:Fallback>
      <p:transition spd="slow" advTm="3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/>
              <a:t>Le </a:t>
            </a:r>
            <a:r>
              <a:rPr lang="fr-FR" sz="2800" dirty="0"/>
              <a:t>poisson aspire l’eau par la bouche, l’eau rentre </a:t>
            </a:r>
            <a:r>
              <a:rPr lang="fr-FR" sz="2800" dirty="0" smtClean="0"/>
              <a:t>en </a:t>
            </a:r>
            <a:r>
              <a:rPr lang="fr-FR" sz="2800" dirty="0"/>
              <a:t>contact avec les branchies, le sang se charge </a:t>
            </a:r>
            <a:r>
              <a:rPr lang="fr-FR" sz="2800" dirty="0" smtClean="0"/>
              <a:t>de dioxygène et </a:t>
            </a:r>
            <a:r>
              <a:rPr lang="fr-FR" sz="2800" dirty="0"/>
              <a:t>élimine </a:t>
            </a:r>
            <a:r>
              <a:rPr lang="fr-FR" sz="2800" dirty="0" smtClean="0"/>
              <a:t>son dioxyde de carbone.</a:t>
            </a:r>
          </a:p>
          <a:p>
            <a:pPr algn="just"/>
            <a:r>
              <a:rPr lang="fr-FR" sz="2400" dirty="0" smtClean="0"/>
              <a:t>L</a:t>
            </a:r>
            <a:r>
              <a:rPr lang="fr-FR" sz="2400" dirty="0" smtClean="0"/>
              <a:t>’eau</a:t>
            </a:r>
            <a:r>
              <a:rPr lang="fr-FR" sz="2800" dirty="0" smtClean="0"/>
              <a:t> </a:t>
            </a:r>
            <a:r>
              <a:rPr lang="fr-FR" sz="2800" dirty="0" smtClean="0"/>
              <a:t>ressort </a:t>
            </a:r>
            <a:r>
              <a:rPr lang="fr-FR" sz="2800" dirty="0"/>
              <a:t>ensuite par les opercules qui </a:t>
            </a:r>
            <a:r>
              <a:rPr lang="fr-FR" sz="2800" dirty="0" smtClean="0"/>
              <a:t>se soulèvent.</a:t>
            </a:r>
          </a:p>
          <a:p>
            <a:pPr algn="just"/>
            <a:r>
              <a:rPr lang="fr-FR" sz="2800" dirty="0" smtClean="0"/>
              <a:t>Le </a:t>
            </a:r>
            <a:r>
              <a:rPr lang="fr-FR" sz="2800" dirty="0"/>
              <a:t>poisson doit donc </a:t>
            </a:r>
            <a:r>
              <a:rPr lang="fr-FR" sz="2800" dirty="0" smtClean="0"/>
              <a:t>constamment aspirer </a:t>
            </a:r>
            <a:r>
              <a:rPr lang="fr-FR" sz="2800" dirty="0"/>
              <a:t>de l’eau et la rejeter</a:t>
            </a:r>
            <a:r>
              <a:rPr lang="fr-FR" sz="2800" dirty="0" smtClean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4" y="2420888"/>
            <a:ext cx="5094820" cy="43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3797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990"/>
    </mc:Choice>
    <mc:Fallback>
      <p:transition spd="slow" advTm="25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atomie interne d'un poisson osseu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2"/>
            <a:ext cx="9756575" cy="6832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27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rphologie, anatomie, squelette, nageoires d'un pois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188639"/>
            <a:ext cx="338437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Squelette de poisson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0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7098582" cy="1143000"/>
          </a:xfrm>
        </p:spPr>
        <p:txBody>
          <a:bodyPr/>
          <a:lstStyle/>
          <a:p>
            <a:r>
              <a:rPr lang="fr-FR" b="1" u="sng" dirty="0" smtClean="0"/>
              <a:t>Ecosystème Aquatique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1"/>
            <a:ext cx="8291264" cy="864096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Qu’est-ce qu'un écosystème ?</a:t>
            </a:r>
            <a:endParaRPr lang="fr-FR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23528" y="241333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u="sng" dirty="0" smtClean="0"/>
              <a:t>Définition</a:t>
            </a:r>
            <a:r>
              <a:rPr lang="fr-FR" sz="3200" dirty="0" smtClean="0"/>
              <a:t>:</a:t>
            </a:r>
          </a:p>
          <a:p>
            <a:endParaRPr lang="fr-FR" sz="2800" u="sng" dirty="0" smtClean="0"/>
          </a:p>
          <a:p>
            <a:pPr algn="just"/>
            <a:r>
              <a:rPr lang="fr-FR" sz="3200" i="1" dirty="0" smtClean="0"/>
              <a:t>Un </a:t>
            </a:r>
            <a:r>
              <a:rPr lang="fr-FR" sz="3200" i="1" dirty="0"/>
              <a:t>écosystème est l'ensemble </a:t>
            </a:r>
            <a:r>
              <a:rPr lang="fr-FR" sz="3200" i="1" dirty="0" smtClean="0"/>
              <a:t>des </a:t>
            </a:r>
            <a:r>
              <a:rPr lang="fr-FR" sz="3200" b="1" i="1" dirty="0" smtClean="0"/>
              <a:t>animaux</a:t>
            </a:r>
            <a:r>
              <a:rPr lang="fr-FR" sz="3200" i="1" dirty="0" smtClean="0"/>
              <a:t> et des </a:t>
            </a:r>
            <a:r>
              <a:rPr lang="fr-FR" sz="3200" b="1" i="1" dirty="0" smtClean="0"/>
              <a:t>végétaux</a:t>
            </a:r>
            <a:r>
              <a:rPr lang="fr-FR" sz="3200" i="1" dirty="0" smtClean="0"/>
              <a:t> </a:t>
            </a:r>
            <a:r>
              <a:rPr lang="fr-FR" sz="3200" i="1" dirty="0" smtClean="0"/>
              <a:t>réunis </a:t>
            </a:r>
            <a:r>
              <a:rPr lang="fr-FR" sz="3200" i="1" dirty="0"/>
              <a:t>dans un </a:t>
            </a:r>
            <a:r>
              <a:rPr lang="fr-FR" sz="3200" b="1" i="1" dirty="0"/>
              <a:t>espace naturel</a:t>
            </a:r>
            <a:r>
              <a:rPr lang="fr-FR" sz="3200" i="1" dirty="0"/>
              <a:t>. Il est composé de producteurs (</a:t>
            </a:r>
            <a:r>
              <a:rPr lang="fr-FR" sz="3200" b="1" i="1" dirty="0">
                <a:solidFill>
                  <a:srgbClr val="FF0000"/>
                </a:solidFill>
              </a:rPr>
              <a:t>les plantes</a:t>
            </a:r>
            <a:r>
              <a:rPr lang="fr-FR" sz="3200" i="1" dirty="0"/>
              <a:t>), de consommateurs (</a:t>
            </a:r>
            <a:r>
              <a:rPr lang="fr-FR" sz="3200" b="1" i="1" dirty="0">
                <a:solidFill>
                  <a:srgbClr val="FF0000"/>
                </a:solidFill>
              </a:rPr>
              <a:t>les animaux</a:t>
            </a:r>
            <a:r>
              <a:rPr lang="fr-FR" sz="3200" i="1" dirty="0"/>
              <a:t>) et de </a:t>
            </a:r>
            <a:r>
              <a:rPr lang="fr-FR" sz="3200" i="1" dirty="0" smtClean="0"/>
              <a:t>décomposeurs (</a:t>
            </a:r>
            <a:r>
              <a:rPr lang="fr-FR" sz="3200" b="1" i="1" dirty="0" smtClean="0">
                <a:solidFill>
                  <a:srgbClr val="FF0000"/>
                </a:solidFill>
              </a:rPr>
              <a:t>micro-organismes</a:t>
            </a:r>
            <a:r>
              <a:rPr lang="fr-FR" sz="3200" i="1" dirty="0"/>
              <a:t>), qui sont aidés par l'énergie du soleil.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760"/>
    </mc:Choice>
    <mc:Fallback>
      <p:transition spd="slow" advTm="2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196752"/>
            <a:ext cx="5567954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Truite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dirty="0"/>
              <a:t> de </a:t>
            </a:r>
            <a:r>
              <a:rPr lang="fr-FR" sz="3200" dirty="0" smtClean="0"/>
              <a:t>Novembre à Janvier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Sandre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dirty="0"/>
              <a:t> d’Avril à </a:t>
            </a:r>
            <a:r>
              <a:rPr lang="fr-FR" sz="3200" dirty="0" smtClean="0"/>
              <a:t>Mai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endParaRPr lang="fr-FR" sz="3200" b="1" dirty="0" smtClean="0">
              <a:solidFill>
                <a:srgbClr val="C00000"/>
              </a:solidFill>
            </a:endParaRPr>
          </a:p>
          <a:p>
            <a:r>
              <a:rPr lang="fr-FR" sz="3200" b="1" dirty="0" smtClean="0">
                <a:solidFill>
                  <a:srgbClr val="C00000"/>
                </a:solidFill>
              </a:rPr>
              <a:t>Brochet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dirty="0"/>
              <a:t> de Mars à </a:t>
            </a:r>
            <a:r>
              <a:rPr lang="fr-FR" sz="3200" dirty="0" smtClean="0"/>
              <a:t>Avril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endParaRPr lang="fr-FR" sz="3200" b="1" dirty="0" smtClean="0">
              <a:solidFill>
                <a:srgbClr val="C00000"/>
              </a:solidFill>
            </a:endParaRPr>
          </a:p>
          <a:p>
            <a:r>
              <a:rPr lang="fr-FR" sz="3200" b="1" dirty="0" smtClean="0">
                <a:solidFill>
                  <a:srgbClr val="C00000"/>
                </a:solidFill>
              </a:rPr>
              <a:t>Carpe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dirty="0"/>
              <a:t>de Juin à Juillet </a:t>
            </a:r>
            <a:endParaRPr lang="fr-FR" sz="3200" dirty="0" smtClean="0"/>
          </a:p>
          <a:p>
            <a:r>
              <a:rPr lang="fr-FR" sz="3200" b="1" dirty="0" smtClean="0">
                <a:solidFill>
                  <a:srgbClr val="C00000"/>
                </a:solidFill>
              </a:rPr>
              <a:t>Perche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dirty="0"/>
              <a:t> en Avril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Chevesne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b="1" dirty="0"/>
              <a:t> </a:t>
            </a:r>
            <a:r>
              <a:rPr lang="fr-FR" sz="3200" dirty="0"/>
              <a:t>de </a:t>
            </a:r>
            <a:r>
              <a:rPr lang="fr-FR" sz="3200" dirty="0" smtClean="0"/>
              <a:t>Mai à Juin</a:t>
            </a:r>
            <a:endParaRPr lang="fr-FR" sz="3200" dirty="0"/>
          </a:p>
          <a:p>
            <a:r>
              <a:rPr lang="fr-FR" sz="3200" b="1" dirty="0" smtClean="0">
                <a:solidFill>
                  <a:srgbClr val="C00000"/>
                </a:solidFill>
              </a:rPr>
              <a:t>Goujon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b="1" dirty="0"/>
              <a:t> </a:t>
            </a:r>
            <a:r>
              <a:rPr lang="fr-FR" sz="3200" dirty="0"/>
              <a:t>de </a:t>
            </a:r>
            <a:r>
              <a:rPr lang="fr-FR" sz="3200" dirty="0" smtClean="0"/>
              <a:t>Mai à Juin</a:t>
            </a:r>
            <a:endParaRPr lang="fr-FR" sz="3200" dirty="0"/>
          </a:p>
          <a:p>
            <a:r>
              <a:rPr lang="fr-FR" sz="3200" b="1" dirty="0" smtClean="0">
                <a:solidFill>
                  <a:srgbClr val="C00000"/>
                </a:solidFill>
              </a:rPr>
              <a:t>Ablette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b="1" dirty="0"/>
              <a:t> </a:t>
            </a:r>
            <a:r>
              <a:rPr lang="fr-FR" sz="3200" dirty="0"/>
              <a:t>de </a:t>
            </a:r>
            <a:r>
              <a:rPr lang="fr-FR" sz="3200" dirty="0" smtClean="0"/>
              <a:t>Mai à Juin</a:t>
            </a:r>
            <a:endParaRPr lang="fr-FR" sz="3200" dirty="0"/>
          </a:p>
          <a:p>
            <a:r>
              <a:rPr lang="fr-FR" sz="3200" b="1" dirty="0">
                <a:solidFill>
                  <a:srgbClr val="C00000"/>
                </a:solidFill>
              </a:rPr>
              <a:t>Gardon :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dirty="0" smtClean="0"/>
              <a:t>d’Avril à Mai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Vairon </a:t>
            </a:r>
            <a:r>
              <a:rPr lang="fr-FR" sz="3200" b="1" dirty="0">
                <a:solidFill>
                  <a:srgbClr val="C00000"/>
                </a:solidFill>
              </a:rPr>
              <a:t>:</a:t>
            </a:r>
            <a:r>
              <a:rPr lang="fr-FR" sz="3200" b="1" dirty="0"/>
              <a:t> </a:t>
            </a:r>
            <a:r>
              <a:rPr lang="fr-FR" sz="3200" dirty="0" smtClean="0"/>
              <a:t>d’Avril à Juin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231774" y="26064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b="1" u="sng" dirty="0">
                <a:solidFill>
                  <a:schemeClr val="accent6">
                    <a:lumMod val="75000"/>
                  </a:schemeClr>
                </a:solidFill>
              </a:rPr>
              <a:t>Période de </a:t>
            </a:r>
            <a:r>
              <a:rPr lang="fr-FR" sz="3200" b="1" u="sng" dirty="0" smtClean="0">
                <a:solidFill>
                  <a:schemeClr val="accent6">
                    <a:lumMod val="75000"/>
                  </a:schemeClr>
                </a:solidFill>
              </a:rPr>
              <a:t>reproduction des poissons</a:t>
            </a:r>
            <a:endParaRPr lang="fr-FR" sz="1400" b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3182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7722"/>
    </mc:Choice>
    <mc:Fallback>
      <p:transition spd="slow" advTm="37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451" y="1412776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jeu </a:t>
            </a:r>
          </a:p>
          <a:p>
            <a:pPr algn="ctr"/>
            <a:r>
              <a:rPr lang="fr-F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questions </a:t>
            </a:r>
          </a:p>
          <a:p>
            <a:pPr algn="ctr"/>
            <a:endParaRPr lang="fr-FR" sz="8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15096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584"/>
    </mc:Choice>
    <mc:Fallback>
      <p:transition spd="slow" advTm="10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8451"/>
            <a:ext cx="6480720" cy="68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16215" y="396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Brème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81868" y="267426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Gardon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912363" y="197472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Ablette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111164" y="18962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Perche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667711" y="47409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Sandre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571999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Silure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871700" y="1366905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Doubs : Rivière de 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catégorie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 rot="20644079">
            <a:off x="1619672" y="2245513"/>
            <a:ext cx="2129272" cy="111682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355711" y="3624982"/>
            <a:ext cx="3072273" cy="15154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203848" y="5140482"/>
            <a:ext cx="3312367" cy="14661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335300" y="2245514"/>
            <a:ext cx="2036899" cy="857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526427" y="3103009"/>
            <a:ext cx="1979577" cy="80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27985" y="3933057"/>
            <a:ext cx="324036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6815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667"/>
    </mc:Choice>
    <mc:Fallback>
      <p:transition spd="slow" advTm="26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9153" y="1916832"/>
            <a:ext cx="8494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i="1" spc="-150" dirty="0" smtClean="0">
                <a:solidFill>
                  <a:srgbClr val="0070C0"/>
                </a:solidFill>
              </a:rPr>
              <a:t>Recommandations </a:t>
            </a:r>
          </a:p>
          <a:p>
            <a:pPr algn="ctr"/>
            <a:r>
              <a:rPr lang="fr-FR" sz="7200" b="1" i="1" spc="-150" dirty="0" smtClean="0">
                <a:solidFill>
                  <a:srgbClr val="0070C0"/>
                </a:solidFill>
              </a:rPr>
              <a:t>au jeune pêcheur</a:t>
            </a:r>
            <a:endParaRPr lang="fr-FR" sz="7200" b="1" i="1" spc="-1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507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4"/>
            <a:ext cx="8640960" cy="59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411022"/>
            <a:ext cx="676875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« 10 commandements » du bon pêcheur 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7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347464"/>
            <a:ext cx="676875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« 10 commandements » du bon pêcheur 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3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8686" y="347464"/>
            <a:ext cx="676875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« 10 commandements » du bon pêcheur 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64096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30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8280920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4800" dirty="0" smtClean="0"/>
              <a:t>Si</a:t>
            </a:r>
            <a:r>
              <a:rPr lang="fr-FR" sz="4800" dirty="0"/>
              <a:t>, </a:t>
            </a:r>
            <a:r>
              <a:rPr lang="fr-FR" sz="4800" dirty="0" smtClean="0"/>
              <a:t>à </a:t>
            </a:r>
            <a:r>
              <a:rPr lang="fr-FR" sz="4800" dirty="0"/>
              <a:t>la fin de ce </a:t>
            </a:r>
            <a:r>
              <a:rPr lang="fr-FR" sz="4800" dirty="0" smtClean="0"/>
              <a:t>cours </a:t>
            </a:r>
            <a:r>
              <a:rPr lang="fr-FR" sz="4800" dirty="0"/>
              <a:t>tu as envie d’en savoir </a:t>
            </a:r>
            <a:r>
              <a:rPr lang="fr-FR" sz="4800" dirty="0" smtClean="0"/>
              <a:t>plus alors notre </a:t>
            </a:r>
            <a:r>
              <a:rPr lang="fr-FR" sz="4800" dirty="0"/>
              <a:t>mission est </a:t>
            </a:r>
            <a:r>
              <a:rPr lang="fr-FR" sz="4800" dirty="0" smtClean="0"/>
              <a:t>réussie.</a:t>
            </a:r>
            <a:endParaRPr lang="fr-FR" sz="4800" dirty="0"/>
          </a:p>
          <a:p>
            <a:r>
              <a:rPr lang="fr-FR" sz="4800" dirty="0" smtClean="0">
                <a:solidFill>
                  <a:srgbClr val="0070C0"/>
                </a:solidFill>
              </a:rPr>
              <a:t>Mieux </a:t>
            </a:r>
            <a:r>
              <a:rPr lang="fr-FR" sz="4800" dirty="0">
                <a:solidFill>
                  <a:srgbClr val="0070C0"/>
                </a:solidFill>
              </a:rPr>
              <a:t>tu comprendras la rivière et son fonctionnement, plus tu prendras du plaisir à chacune de tes sorties.</a:t>
            </a:r>
            <a:r>
              <a:rPr lang="fr-FR" sz="4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30790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298"/>
    </mc:Choice>
    <mc:Fallback>
      <p:transition spd="slow" advTm="9298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ourvoiriedeslaurentides.com/static/images/peche-f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16915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72" y="124235"/>
            <a:ext cx="4401028" cy="330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3482"/>
            <a:ext cx="4415635" cy="331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97" y="3513482"/>
            <a:ext cx="4396803" cy="331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5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64096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Pour finir, garde </a:t>
            </a:r>
            <a:r>
              <a:rPr lang="fr-FR" sz="4000" dirty="0">
                <a:solidFill>
                  <a:schemeClr val="bg1"/>
                </a:solidFill>
              </a:rPr>
              <a:t>toujours en </a:t>
            </a:r>
            <a:r>
              <a:rPr lang="fr-FR" sz="4000" dirty="0" smtClean="0">
                <a:solidFill>
                  <a:schemeClr val="bg1"/>
                </a:solidFill>
              </a:rPr>
              <a:t>tête </a:t>
            </a:r>
            <a:r>
              <a:rPr lang="fr-FR" sz="4000" dirty="0">
                <a:solidFill>
                  <a:schemeClr val="bg1"/>
                </a:solidFill>
              </a:rPr>
              <a:t>qu’il est important </a:t>
            </a:r>
            <a:r>
              <a:rPr lang="fr-FR" sz="4000" dirty="0" smtClean="0">
                <a:solidFill>
                  <a:schemeClr val="bg1"/>
                </a:solidFill>
              </a:rPr>
              <a:t>de posséder </a:t>
            </a:r>
            <a:r>
              <a:rPr lang="fr-FR" sz="4000" dirty="0">
                <a:solidFill>
                  <a:schemeClr val="bg1"/>
                </a:solidFill>
              </a:rPr>
              <a:t>une bonne connaissance et un </a:t>
            </a:r>
            <a:r>
              <a:rPr lang="fr-FR" sz="4000" dirty="0" smtClean="0">
                <a:solidFill>
                  <a:schemeClr val="bg1"/>
                </a:solidFill>
              </a:rPr>
              <a:t>profond respect </a:t>
            </a:r>
            <a:r>
              <a:rPr lang="fr-FR" sz="4000" dirty="0">
                <a:solidFill>
                  <a:schemeClr val="bg1"/>
                </a:solidFill>
              </a:rPr>
              <a:t>du milieu </a:t>
            </a:r>
            <a:r>
              <a:rPr lang="fr-FR" sz="4000" dirty="0" smtClean="0">
                <a:solidFill>
                  <a:schemeClr val="bg1"/>
                </a:solidFill>
              </a:rPr>
              <a:t>naturel </a:t>
            </a:r>
            <a:r>
              <a:rPr lang="fr-FR" sz="4000" dirty="0">
                <a:solidFill>
                  <a:schemeClr val="bg1"/>
                </a:solidFill>
              </a:rPr>
              <a:t>et de l’ensemble </a:t>
            </a:r>
            <a:r>
              <a:rPr lang="fr-FR" sz="4000" dirty="0" smtClean="0">
                <a:solidFill>
                  <a:schemeClr val="bg1"/>
                </a:solidFill>
              </a:rPr>
              <a:t>des êtres </a:t>
            </a:r>
            <a:r>
              <a:rPr lang="fr-FR" sz="3600" dirty="0">
                <a:solidFill>
                  <a:schemeClr val="bg1"/>
                </a:solidFill>
              </a:rPr>
              <a:t>vivants</a:t>
            </a:r>
            <a:r>
              <a:rPr lang="fr-FR" sz="4000" dirty="0">
                <a:solidFill>
                  <a:schemeClr val="bg1"/>
                </a:solidFill>
              </a:rPr>
              <a:t> qui nous </a:t>
            </a:r>
            <a:r>
              <a:rPr lang="fr-FR" sz="4000" dirty="0" smtClean="0">
                <a:solidFill>
                  <a:schemeClr val="bg1"/>
                </a:solidFill>
              </a:rPr>
              <a:t>entourent!</a:t>
            </a:r>
            <a:endParaRPr lang="fr-FR" sz="4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www.isere.fr/PublishingImages/EDUCATION/CEI/decouverte-montag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04" y="4149080"/>
            <a:ext cx="4476750" cy="2524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5646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62"/>
    </mc:Choice>
    <mc:Fallback>
      <p:transition spd="slow" advTm="66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5880" y="116632"/>
            <a:ext cx="9036496" cy="540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8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grands groupes d'acteurs </a:t>
            </a:r>
            <a:r>
              <a:rPr lang="fr-FR" sz="6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</a:p>
          <a:p>
            <a:pPr fontAlgn="auto">
              <a:spcAft>
                <a:spcPts val="0"/>
              </a:spcAft>
            </a:pPr>
            <a:r>
              <a:rPr lang="fr-F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l’écosystème aquatique</a:t>
            </a:r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0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7418" y="116632"/>
            <a:ext cx="799288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MERCI </a:t>
            </a:r>
          </a:p>
          <a:p>
            <a:pPr algn="ctr"/>
            <a:r>
              <a:rPr lang="fr-FR" sz="4800" dirty="0" smtClean="0"/>
              <a:t>DE VOTRE ATTENTION</a:t>
            </a:r>
            <a:endParaRPr lang="fr-FR" sz="4800" dirty="0"/>
          </a:p>
        </p:txBody>
      </p:sp>
      <p:pic>
        <p:nvPicPr>
          <p:cNvPr id="8196" name="Picture 4" descr="http://www.photosmax.com/images/2012/08/Agathe-pe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5712"/>
            <a:ext cx="7328800" cy="4882192"/>
          </a:xfrm>
          <a:prstGeom prst="rect">
            <a:avLst/>
          </a:prstGeom>
          <a:noFill/>
          <a:ln>
            <a:solidFill>
              <a:schemeClr val="accent5">
                <a:shade val="95000"/>
                <a:satMod val="10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640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65"/>
    </mc:Choice>
    <mc:Fallback>
      <p:transition spd="slow" advTm="2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/>
          <p:cNvSpPr txBox="1"/>
          <p:nvPr/>
        </p:nvSpPr>
        <p:spPr>
          <a:xfrm>
            <a:off x="7884368" y="6381328"/>
            <a:ext cx="1024016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   JP – YT  2015/2016</a:t>
            </a:r>
            <a:endParaRPr lang="fr-FR" sz="800" dirty="0"/>
          </a:p>
        </p:txBody>
      </p:sp>
      <p:sp>
        <p:nvSpPr>
          <p:cNvPr id="4" name="ZoneTexte 3"/>
          <p:cNvSpPr txBox="1"/>
          <p:nvPr/>
        </p:nvSpPr>
        <p:spPr>
          <a:xfrm>
            <a:off x="462808" y="1412776"/>
            <a:ext cx="8064896" cy="42165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Cet exposé vous a été présenté par </a:t>
            </a:r>
          </a:p>
          <a:p>
            <a:pPr algn="ctr"/>
            <a:r>
              <a:rPr lang="fr-FR" sz="2800" b="1" u="sng" dirty="0" smtClean="0"/>
              <a:t>la Société de pêche de Colombier-Fontaine</a:t>
            </a:r>
            <a:endParaRPr lang="fr-FR" sz="2800" b="1" dirty="0" smtClean="0"/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Présentation réalisée par: </a:t>
            </a:r>
          </a:p>
          <a:p>
            <a:r>
              <a:rPr lang="fr-FR" sz="2800" dirty="0" smtClean="0"/>
              <a:t> </a:t>
            </a:r>
            <a:r>
              <a:rPr lang="fr-FR" sz="2400" dirty="0" smtClean="0"/>
              <a:t>       Monsieur Yves TOCHOT (présentation orale, animation) </a:t>
            </a:r>
          </a:p>
          <a:p>
            <a:r>
              <a:rPr lang="fr-FR" sz="2400" dirty="0" smtClean="0"/>
              <a:t>        Monsieur Jacques POULETTE (conception, réalisation)  </a:t>
            </a:r>
          </a:p>
          <a:p>
            <a:r>
              <a:rPr lang="fr-FR" sz="2400" dirty="0" smtClean="0"/>
              <a:t>        Monsieur Daniel LUTTENAUER (support pédagogique) </a:t>
            </a:r>
          </a:p>
          <a:p>
            <a:r>
              <a:rPr lang="fr-FR" sz="2400" dirty="0" smtClean="0"/>
              <a:t>        Monsieur Alain GALLIOT (support pédagogique) </a:t>
            </a:r>
            <a:endParaRPr lang="fr-FR" sz="2800" dirty="0" smtClean="0"/>
          </a:p>
          <a:p>
            <a:pPr algn="ctr"/>
            <a:r>
              <a:rPr lang="fr-FR" sz="2800" dirty="0" smtClean="0"/>
              <a:t>---------------------------------------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385685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57"/>
    </mc:Choice>
    <mc:Fallback>
      <p:transition spd="slow" advTm="3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332656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Tout d'abord, </a:t>
            </a:r>
            <a:r>
              <a:rPr lang="fr-FR" sz="2800" b="1" dirty="0">
                <a:solidFill>
                  <a:srgbClr val="FF0000"/>
                </a:solidFill>
              </a:rPr>
              <a:t>les plantes aquatiques et les </a:t>
            </a:r>
            <a:r>
              <a:rPr lang="fr-FR" sz="2800" b="1" dirty="0" smtClean="0">
                <a:solidFill>
                  <a:srgbClr val="FF0000"/>
                </a:solidFill>
              </a:rPr>
              <a:t>algues</a:t>
            </a:r>
          </a:p>
          <a:p>
            <a:r>
              <a:rPr lang="fr-FR" sz="2800" dirty="0" smtClean="0"/>
              <a:t>(la </a:t>
            </a:r>
            <a:r>
              <a:rPr lang="fr-FR" sz="2800" dirty="0"/>
              <a:t>matière première) : à partir de l'énergie du soleil et des sels minéraux, elles produisent leur « corps » (feuilles, tiges, fleurs...).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1028" name="Picture 4" descr="http://photosinhouse.com/photo/b3/b386b4c99c667195b8ae58e91059c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12968" cy="4653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0345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Puis, </a:t>
            </a:r>
            <a:r>
              <a:rPr lang="fr-FR" sz="3200" b="1" dirty="0">
                <a:solidFill>
                  <a:srgbClr val="FF0000"/>
                </a:solidFill>
              </a:rPr>
              <a:t>les consommateurs</a:t>
            </a:r>
            <a:r>
              <a:rPr lang="fr-FR" sz="3200" dirty="0"/>
              <a:t>, qui se nourrissent de ces matières végétales, sont des animaux aquatiques, très variés (crustacés, poissons...)</a:t>
            </a:r>
          </a:p>
        </p:txBody>
      </p:sp>
      <p:pic>
        <p:nvPicPr>
          <p:cNvPr id="2050" name="Picture 2" descr="Échantillon d’invertébrés benthiques | Photo : © Environnement Ca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4598"/>
            <a:ext cx="3342795" cy="3677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ai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16646"/>
            <a:ext cx="3888432" cy="3032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1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6064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Ensuite, </a:t>
            </a:r>
            <a:r>
              <a:rPr lang="fr-FR" sz="2800" b="1" dirty="0">
                <a:solidFill>
                  <a:srgbClr val="FF0000"/>
                </a:solidFill>
              </a:rPr>
              <a:t>les prédateurs</a:t>
            </a:r>
            <a:r>
              <a:rPr lang="fr-FR" sz="2800" dirty="0"/>
              <a:t>, qui mangent les animaux consommateurs (c'est à dire les poissons ou crustacés qui se sont nourris de végétation).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100" name="Picture 4" descr="http://avenir.38.free.fr/images/especes/especes-brochet-m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6" y="1608786"/>
            <a:ext cx="3452713" cy="2438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editerranees.net/museum/images/sand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2" y="1628800"/>
            <a:ext cx="4836398" cy="2418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uto.img.v4.skyrock.net/6430/48156430/pics/1949315055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4293000" cy="2309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6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Et enfin, </a:t>
            </a:r>
            <a:r>
              <a:rPr lang="fr-FR" sz="2800" b="1" dirty="0">
                <a:solidFill>
                  <a:srgbClr val="FF0000"/>
                </a:solidFill>
              </a:rPr>
              <a:t>les décomposeurs</a:t>
            </a:r>
            <a:r>
              <a:rPr lang="fr-FR" sz="2800" dirty="0"/>
              <a:t>, comme les bactéries ou les champignons, qui se nourrissent des matières organiques (les animaux ou végétaux morts), et ainsi produisent des sels minéraux servant à nouveau aux végétaux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3074" name="Picture 2" descr="Du poisson en nombre retrouvé mort dans la Save./Photo C.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3056"/>
            <a:ext cx="475252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42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4|7.1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5.2|5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28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4.5|5.9|7.1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|3.1|1.6|1.2|1.4|1.8|1.2|3.7|1.1|1.2|1.1|1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2|8.7|0.8|10.8|0.8|7.2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6|3.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6.3|1.5|1.5|0.9|3.9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.9|0.8|0.6|0.4|0.8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5|6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loé Simone l'art gothiqu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PresentationPowerPoint_FNPF_2011</Template>
  <TotalTime>4312</TotalTime>
  <Words>1000</Words>
  <Application>Microsoft Office PowerPoint</Application>
  <PresentationFormat>Affichage à l'écran (4:3)</PresentationFormat>
  <Paragraphs>192</Paragraphs>
  <Slides>51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51</vt:i4>
      </vt:variant>
    </vt:vector>
  </HeadingPairs>
  <TitlesOfParts>
    <vt:vector size="62" baseType="lpstr">
      <vt:lpstr>Austin</vt:lpstr>
      <vt:lpstr>Soho</vt:lpstr>
      <vt:lpstr>Chloé Simone l'art gothique 5</vt:lpstr>
      <vt:lpstr>thermique</vt:lpstr>
      <vt:lpstr>1_thermique</vt:lpstr>
      <vt:lpstr>2_thermique</vt:lpstr>
      <vt:lpstr>3_thermique</vt:lpstr>
      <vt:lpstr>Spring</vt:lpstr>
      <vt:lpstr>Médian</vt:lpstr>
      <vt:lpstr>Winter</vt:lpstr>
      <vt:lpstr>Papier</vt:lpstr>
      <vt:lpstr>Fédération Départementale de Pêche et de Protection du Milieu Aquatique du Doubs</vt:lpstr>
      <vt:lpstr>La vie dans nos rivières !</vt:lpstr>
      <vt:lpstr>La vie dans les rivières …                                      Tout est lié!</vt:lpstr>
      <vt:lpstr>Ecosystème Aquatique</vt:lpstr>
      <vt:lpstr>Diapositive 5</vt:lpstr>
      <vt:lpstr>Diapositive 6</vt:lpstr>
      <vt:lpstr>Diapositive 7</vt:lpstr>
      <vt:lpstr>Diapositive 8</vt:lpstr>
      <vt:lpstr>Diapositive 9</vt:lpstr>
      <vt:lpstr>Diapositive 10</vt:lpstr>
      <vt:lpstr>Les Arthropodes  (nourriture des poissons)</vt:lpstr>
      <vt:lpstr>Diapositive 12</vt:lpstr>
      <vt:lpstr>Diapositive 13</vt:lpstr>
      <vt:lpstr>Diapositive 14</vt:lpstr>
      <vt:lpstr>Les Poissons</vt:lpstr>
      <vt:lpstr>Diapositive 16</vt:lpstr>
      <vt:lpstr>Les Poissons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Arrêter de Protection de Biotope  Ecrevisse a pettes blanche</dc:title>
  <dc:creator>Jacques POULETTE</dc:creator>
  <cp:lastModifiedBy>denis BONGARDEN</cp:lastModifiedBy>
  <cp:revision>367</cp:revision>
  <cp:lastPrinted>2014-11-12T19:33:49Z</cp:lastPrinted>
  <dcterms:created xsi:type="dcterms:W3CDTF">2012-12-11T20:07:16Z</dcterms:created>
  <dcterms:modified xsi:type="dcterms:W3CDTF">2019-05-21T11:55:41Z</dcterms:modified>
</cp:coreProperties>
</file>