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  <p:sldMasterId id="2147483708" r:id="rId4"/>
    <p:sldMasterId id="2147483732" r:id="rId5"/>
    <p:sldMasterId id="2147483744" r:id="rId6"/>
    <p:sldMasterId id="2147483756" r:id="rId7"/>
  </p:sldMasterIdLst>
  <p:notesMasterIdLst>
    <p:notesMasterId r:id="rId43"/>
  </p:notesMasterIdLst>
  <p:sldIdLst>
    <p:sldId id="257" r:id="rId8"/>
    <p:sldId id="308" r:id="rId9"/>
    <p:sldId id="263" r:id="rId10"/>
    <p:sldId id="267" r:id="rId11"/>
    <p:sldId id="264" r:id="rId12"/>
    <p:sldId id="300" r:id="rId13"/>
    <p:sldId id="289" r:id="rId14"/>
    <p:sldId id="302" r:id="rId15"/>
    <p:sldId id="294" r:id="rId16"/>
    <p:sldId id="309" r:id="rId17"/>
    <p:sldId id="296" r:id="rId18"/>
    <p:sldId id="279" r:id="rId19"/>
    <p:sldId id="297" r:id="rId20"/>
    <p:sldId id="320" r:id="rId21"/>
    <p:sldId id="280" r:id="rId22"/>
    <p:sldId id="283" r:id="rId23"/>
    <p:sldId id="285" r:id="rId24"/>
    <p:sldId id="287" r:id="rId25"/>
    <p:sldId id="284" r:id="rId26"/>
    <p:sldId id="286" r:id="rId27"/>
    <p:sldId id="298" r:id="rId28"/>
    <p:sldId id="305" r:id="rId29"/>
    <p:sldId id="265" r:id="rId30"/>
    <p:sldId id="268" r:id="rId31"/>
    <p:sldId id="270" r:id="rId32"/>
    <p:sldId id="266" r:id="rId33"/>
    <p:sldId id="271" r:id="rId34"/>
    <p:sldId id="272" r:id="rId35"/>
    <p:sldId id="276" r:id="rId36"/>
    <p:sldId id="274" r:id="rId37"/>
    <p:sldId id="277" r:id="rId38"/>
    <p:sldId id="310" r:id="rId39"/>
    <p:sldId id="316" r:id="rId40"/>
    <p:sldId id="278" r:id="rId41"/>
    <p:sldId id="318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CC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73" autoAdjust="0"/>
  </p:normalViewPr>
  <p:slideViewPr>
    <p:cSldViewPr>
      <p:cViewPr>
        <p:scale>
          <a:sx n="100" d="100"/>
          <a:sy n="100" d="100"/>
        </p:scale>
        <p:origin x="-93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97036-0911-4964-BD5B-695737C34F49}" type="datetimeFigureOut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3DC2-FC9B-4112-8048-12ED024238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04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2E4213-93DF-42EE-9A36-6E5EDAA2A0AB}" type="slidenum">
              <a:rPr lang="en-US" altLang="fr-FR" smtClean="0"/>
              <a:pPr eaLnBrk="1" hangingPunct="1"/>
              <a:t>9</a:t>
            </a:fld>
            <a:endParaRPr lang="en-US" alt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19E4-684F-4C30-AA87-0208464E659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122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671C-0C6F-4634-A2FB-43D6C680A37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0731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176A-D638-4AD3-956F-076044D2B2F6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493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F44C-56CC-4C54-8E13-88E9CED45950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5955-0038-47ED-8520-310EE43A8A59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D2E-F456-45DD-9EA3-E9AD83E97A21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7341-6D83-4533-AE83-0EAD7CB5526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95C7-2AB2-4F29-AF3F-FD70DB03A21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3C44-34A1-4831-928A-285A784F711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C25-60CD-4C20-8828-F14684D49A9B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A93-774E-4CD5-B5D8-97CB862C6043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9C6-48C1-405A-858D-525EDEBD53B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43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0494-F951-419F-8756-A710492ED571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AA81-A290-439F-9158-3749FBEA21E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8A65-3A27-4DD2-B5F6-0308F465864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CE331-03FB-44AF-8827-2EBD040DF23F}" type="datetime1">
              <a:rPr lang="fr-FR" altLang="fr-FR" smtClean="0"/>
              <a:pPr/>
              <a:t>05/12/2016</a:t>
            </a:fld>
            <a:endParaRPr lang="fr-FR" alt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114EA4-7987-4DEE-87A3-3D0FAF5EC762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D2898-7622-42C1-BE70-591AFCE2D4CB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20DC9-7E7B-4CA9-BB76-01775FE702CC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D5EC1-9D1F-4CD2-BC7C-D7D7FA256573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DB0F3A-08F5-4680-9571-B2D6F0EFCD5A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A72B6-CB24-40F2-BD7D-A1F1FD0232A6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D030C-8B8E-4E12-811B-E34EB53DF59F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16D08-F684-478E-B4B0-763BFB718D12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AE6A4D-99EB-4DFF-A858-8FC1619D665E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33AC0-64CE-4F4D-9C8A-9780E8ECFD7B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C343A-B292-47D2-AD2C-0709AE4FFBCC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84B9A-1725-4ADF-BF54-6C0470D6125C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9A1CB-CB4D-4E1F-AB66-2B6D8293375D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BA3-99F8-4635-B774-D4596072B39C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825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339BC-7BC7-431E-84E6-AF230887A683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4C4B3-1035-449B-95A4-4B48442AA6B0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1F5CC62-CE29-407B-A74B-E3AB09E8061F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2793433-9BBE-4472-A1EC-8C707A1E5B30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7830F-F21B-468F-A8D6-A763E167681B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9AE2A-53F2-4245-AF1B-752917119AEE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6D198-AA31-496C-BC11-9383547138D9}" type="datetime1">
              <a:rPr lang="fr-FR" altLang="fr-FR" smtClean="0">
                <a:solidFill>
                  <a:srgbClr val="FFFFFF"/>
                </a:solidFill>
              </a:rPr>
              <a:pPr/>
              <a:t>05/12/2016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88192-FF5C-4CC0-8BB6-217D48B3DB6A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19E4-684F-4C30-AA87-0208464E659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9C6-48C1-405A-858D-525EDEBD53B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BA3-99F8-4635-B774-D4596072B39C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A0ED-1A8F-4063-99FC-20E454BCC8FD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033-3030-4A3A-B691-9FABE24ADA07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F248-9CE7-4DA8-A223-448FEAA3194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A0ED-1A8F-4063-99FC-20E454BCC8FD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445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A7BC-6DB5-4AA4-A896-840A93851809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3765-863C-42E9-AD02-AC40FF3DE9A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049-B964-4A53-9585-8CFEED13688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671C-0C6F-4634-A2FB-43D6C680A37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176A-D638-4AD3-956F-076044D2B2F6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19E4-684F-4C30-AA87-0208464E659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9C6-48C1-405A-858D-525EDEBD53B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BA3-99F8-4635-B774-D4596072B39C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A0ED-1A8F-4063-99FC-20E454BCC8FD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033-3030-4A3A-B691-9FABE24ADA07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033-3030-4A3A-B691-9FABE24ADA07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7809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F248-9CE7-4DA8-A223-448FEAA3194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A7BC-6DB5-4AA4-A896-840A93851809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3765-863C-42E9-AD02-AC40FF3DE9A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049-B964-4A53-9585-8CFEED13688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671C-0C6F-4634-A2FB-43D6C680A37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176A-D638-4AD3-956F-076044D2B2F6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19E4-684F-4C30-AA87-0208464E659A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076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9C6-48C1-405A-858D-525EDEBD53BA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177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BA3-99F8-4635-B774-D4596072B39C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422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A0ED-1A8F-4063-99FC-20E454BCC8FD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2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F248-9CE7-4DA8-A223-448FEAA3194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4595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033-3030-4A3A-B691-9FABE24ADA07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603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F248-9CE7-4DA8-A223-448FEAA3194E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98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A7BC-6DB5-4AA4-A896-840A93851809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631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3765-863C-42E9-AD02-AC40FF3DE9A8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357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049-B964-4A53-9585-8CFEED13688E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5947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671C-0C6F-4634-A2FB-43D6C680A372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433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176A-D638-4AD3-956F-076044D2B2F6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247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19E4-684F-4C30-AA87-0208464E659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9C6-48C1-405A-858D-525EDEBD53BA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9BA3-99F8-4635-B774-D4596072B39C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A7BC-6DB5-4AA4-A896-840A93851809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820803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A0ED-1A8F-4063-99FC-20E454BCC8FD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033-3030-4A3A-B691-9FABE24ADA07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F248-9CE7-4DA8-A223-448FEAA3194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A7BC-6DB5-4AA4-A896-840A93851809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3765-863C-42E9-AD02-AC40FF3DE9A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049-B964-4A53-9585-8CFEED13688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671C-0C6F-4634-A2FB-43D6C680A37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176A-D638-4AD3-956F-076044D2B2F6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3765-863C-42E9-AD02-AC40FF3DE9A8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626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049-B964-4A53-9585-8CFEED13688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7094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987B-286E-4767-86F4-7D2801C748F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11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33D73-044C-4DA2-BD13-8A3269AC355D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F21ADD-9D1F-47F9-8D04-7F2C1AD6E7EE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50987B-286E-4767-86F4-7D2801C748F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987B-286E-4767-86F4-7D2801C748F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50987B-286E-4767-86F4-7D2801C748F2}" type="datetime1">
              <a:rPr lang="fr-FR" smtClean="0">
                <a:solidFill>
                  <a:srgbClr val="073E87"/>
                </a:solidFill>
              </a:rPr>
              <a:pPr/>
              <a:t>05/12/2016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99760B-1AA2-4C10-9C62-BF0ED4FD8172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255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50987B-286E-4767-86F4-7D2801C748F2}" type="datetime1">
              <a:rPr lang="fr-FR" smtClean="0"/>
              <a:pPr/>
              <a:t>05/12/2016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99760B-1AA2-4C10-9C62-BF0ED4FD81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jpeg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2656"/>
            <a:ext cx="7929562" cy="2190651"/>
          </a:xfrm>
        </p:spPr>
        <p:txBody>
          <a:bodyPr/>
          <a:lstStyle/>
          <a:p>
            <a:pPr eaLnBrk="1" hangingPunct="1"/>
            <a:r>
              <a:rPr lang="fr-FR" b="1" u="sng" dirty="0" smtClean="0"/>
              <a:t>Fédération Départementale de Pêche et de Protection du Milieu Aquatique du Doubs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6072230" cy="864096"/>
          </a:xfrm>
        </p:spPr>
        <p:txBody>
          <a:bodyPr>
            <a:normAutofit fontScale="85000" lnSpcReduction="20000"/>
          </a:bodyPr>
          <a:lstStyle/>
          <a:p>
            <a:r>
              <a:rPr lang="fr-FR" b="1" i="1" dirty="0" smtClean="0">
                <a:solidFill>
                  <a:schemeClr val="tx1"/>
                </a:solidFill>
              </a:rPr>
              <a:t>Présentation réalisée par </a:t>
            </a:r>
          </a:p>
          <a:p>
            <a:r>
              <a:rPr lang="fr-FR" b="1" i="1" dirty="0" smtClean="0">
                <a:solidFill>
                  <a:schemeClr val="tx1"/>
                </a:solidFill>
              </a:rPr>
              <a:t>L’ AAPPMA de Colombier-Fontaine</a:t>
            </a:r>
          </a:p>
        </p:txBody>
      </p:sp>
      <p:pic>
        <p:nvPicPr>
          <p:cNvPr id="3074" name="Picture 2" descr="C:\Users\darty\Desktop\Fédération de Pêche\logo_FDP_2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19"/>
            <a:ext cx="2664296" cy="280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339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418">
        <p14:ripple/>
      </p:transition>
    </mc:Choice>
    <mc:Fallback>
      <p:transition spd="slow" advTm="5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fr-FR" sz="8000" b="1" dirty="0" smtClean="0"/>
              <a:t>L’EAU POTABLE</a:t>
            </a:r>
            <a:endParaRPr lang="fr-FR" sz="8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488832" cy="1080120"/>
          </a:xfrm>
        </p:spPr>
        <p:txBody>
          <a:bodyPr>
            <a:noAutofit/>
          </a:bodyPr>
          <a:lstStyle/>
          <a:p>
            <a:r>
              <a:rPr lang="fr-FR" sz="4000" b="1" i="1" u="sng" dirty="0" smtClean="0">
                <a:solidFill>
                  <a:schemeClr val="tx2">
                    <a:lumMod val="75000"/>
                  </a:schemeClr>
                </a:solidFill>
              </a:rPr>
              <a:t>PARTONS SUR LA PISTE DE L’EAU</a:t>
            </a:r>
            <a:endParaRPr lang="fr-FR" sz="40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937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181A-7C37-4AA5-8059-31D7F18D5025}" type="slidenum">
              <a:rPr lang="fr-FR" altLang="fr-FR">
                <a:solidFill>
                  <a:srgbClr val="FFFFFF"/>
                </a:solidFill>
              </a:rPr>
              <a:pPr/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9938" name="Picture 2" descr="schema cycle 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2534816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CYCLE DE L’EAU POTABLE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flipV="1">
            <a:off x="898525" y="4156075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62012" y="417626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3962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5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939"/>
            <a:ext cx="9525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31363" y="6439517"/>
            <a:ext cx="11288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vers la rivière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49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181A-7C37-4AA5-8059-31D7F18D5025}" type="slidenum">
              <a:rPr lang="fr-FR" altLang="fr-FR">
                <a:solidFill>
                  <a:srgbClr val="FFFFFF"/>
                </a:solidFill>
              </a:rPr>
              <a:pPr/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9938" name="Picture 2" descr="schema cycle 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0120" y="4725144"/>
            <a:ext cx="852405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CYCLE DES EAUX USEES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flipV="1">
            <a:off x="898525" y="4156075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62012" y="417626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3962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5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536503"/>
          </a:xfrm>
        </p:spPr>
        <p:txBody>
          <a:bodyPr>
            <a:noAutofit/>
          </a:bodyPr>
          <a:lstStyle/>
          <a:p>
            <a:pPr algn="ctr"/>
            <a:r>
              <a:rPr lang="fr-FR" sz="9600" dirty="0" smtClean="0">
                <a:solidFill>
                  <a:schemeClr val="tx1"/>
                </a:solidFill>
              </a:rPr>
              <a:t>Voyons si vous avez bien retenu la leçon</a:t>
            </a:r>
            <a:endParaRPr lang="fr-FR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0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43" y="0"/>
            <a:ext cx="9218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819830" y="3186017"/>
            <a:ext cx="3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22768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34100" y="342900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4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2200" y="2804447"/>
            <a:ext cx="35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3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37170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5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6331892" y="3921360"/>
            <a:ext cx="576064" cy="39139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8771054" y="3697629"/>
            <a:ext cx="80206" cy="6423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6907956" y="4328812"/>
            <a:ext cx="1794216" cy="43299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964487" y="3682273"/>
            <a:ext cx="0" cy="154692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211960" y="5229200"/>
            <a:ext cx="475252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619672" y="5301208"/>
            <a:ext cx="1008112" cy="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62862" y="4510987"/>
            <a:ext cx="1152128" cy="790221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436096" y="3365631"/>
            <a:ext cx="468052" cy="214883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055296" y="2804447"/>
            <a:ext cx="0" cy="3815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479232" y="3240412"/>
            <a:ext cx="57606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5436096" y="3365631"/>
            <a:ext cx="780876" cy="1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760132" y="2891583"/>
            <a:ext cx="360040" cy="350354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10208" y="4372607"/>
            <a:ext cx="72944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1439652" y="3240412"/>
            <a:ext cx="360040" cy="1088399"/>
          </a:xfrm>
          <a:prstGeom prst="line">
            <a:avLst/>
          </a:prstGeom>
          <a:ln w="730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524328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Amont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0667" y="267698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Aval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940152" y="2620943"/>
            <a:ext cx="2160240" cy="560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619672" y="2978682"/>
            <a:ext cx="1800200" cy="1734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1124744"/>
            <a:ext cx="8208912" cy="2895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7200" b="1" i="1" u="sng" dirty="0" smtClean="0"/>
              <a:t/>
            </a:r>
            <a:br>
              <a:rPr lang="fr-FR" altLang="fr-FR" sz="7200" b="1" i="1" u="sng" dirty="0" smtClean="0"/>
            </a:br>
            <a:r>
              <a:rPr lang="fr-FR" altLang="fr-FR" sz="8000" b="1" i="1" u="sng" dirty="0" smtClean="0"/>
              <a:t>UN PETIT QUIZ !!!</a:t>
            </a:r>
            <a:br>
              <a:rPr lang="fr-FR" altLang="fr-FR" sz="8000" b="1" i="1" u="sng" dirty="0" smtClean="0"/>
            </a:br>
            <a:endParaRPr lang="fr-FR" altLang="fr-FR" sz="80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057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rgbClr val="FFFFFF"/>
                </a:solidFill>
                <a:latin typeface="Verdana" pitchFamily="34" charset="0"/>
              </a:rPr>
              <a:t>1) Combien il y a t-il d’eau douce sur terre ?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112044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b="1" dirty="0" smtClean="0">
                <a:latin typeface="Verdana" pitchFamily="34" charset="0"/>
              </a:rPr>
              <a:t>1) Combien il y a t-il d’eau douce sur terre ?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2132856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600" dirty="0">
                <a:latin typeface="+mj-lt"/>
              </a:rPr>
              <a:t>a) 50%          b) 10%              c) 3%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29969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smtClean="0">
                <a:latin typeface="+mj-lt"/>
              </a:rPr>
              <a:t>Réponse :        c)  3 %</a:t>
            </a:r>
            <a:endParaRPr lang="fr-FR" sz="4800" b="1" i="1" dirty="0">
              <a:latin typeface="+mj-lt"/>
            </a:endParaRPr>
          </a:p>
        </p:txBody>
      </p:sp>
      <p:pic>
        <p:nvPicPr>
          <p:cNvPr id="1028" name="Picture 4" descr="http://www.ikonet.com/fr/blogue/wp-content/uploads/2011/04/economiseur-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83" y="4041130"/>
            <a:ext cx="3885034" cy="275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23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84672" y="90326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fr-FR" altLang="fr-FR" sz="2800" b="1" dirty="0">
                <a:latin typeface="+mj-lt"/>
              </a:rPr>
              <a:t>4) </a:t>
            </a:r>
            <a:r>
              <a:rPr lang="fr-FR" altLang="fr-FR" sz="2800" b="1" dirty="0" smtClean="0">
                <a:latin typeface="+mj-lt"/>
              </a:rPr>
              <a:t>D’ou </a:t>
            </a:r>
            <a:r>
              <a:rPr lang="fr-FR" altLang="fr-FR" sz="2800" b="1" dirty="0">
                <a:latin typeface="+mj-lt"/>
              </a:rPr>
              <a:t>vient l’eau qui coule de mon robinet </a:t>
            </a:r>
            <a:r>
              <a:rPr lang="fr-FR" altLang="fr-FR" sz="2800" b="1" dirty="0" smtClean="0">
                <a:latin typeface="+mj-lt"/>
              </a:rPr>
              <a:t>?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988840"/>
            <a:ext cx="7139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AutoNum type="alphaLcParenR"/>
            </a:pPr>
            <a:r>
              <a:rPr lang="fr-FR" altLang="fr-FR" sz="2800" b="1" dirty="0" smtClean="0">
                <a:latin typeface="+mj-lt"/>
              </a:rPr>
              <a:t>Des lacs </a:t>
            </a:r>
            <a:r>
              <a:rPr lang="fr-FR" altLang="fr-FR" sz="2800" b="1" dirty="0">
                <a:latin typeface="+mj-lt"/>
              </a:rPr>
              <a:t>et rivières </a:t>
            </a:r>
          </a:p>
          <a:p>
            <a:pPr marL="533400" indent="-533400">
              <a:buFontTx/>
              <a:buAutoNum type="alphaLcParenR"/>
            </a:pPr>
            <a:r>
              <a:rPr lang="fr-FR" altLang="fr-FR" sz="2800" b="1" dirty="0" smtClean="0">
                <a:latin typeface="+mj-lt"/>
              </a:rPr>
              <a:t>Des </a:t>
            </a:r>
            <a:r>
              <a:rPr lang="fr-FR" altLang="fr-FR" sz="2800" b="1" dirty="0">
                <a:latin typeface="+mj-lt"/>
              </a:rPr>
              <a:t>nappes </a:t>
            </a:r>
            <a:r>
              <a:rPr lang="fr-FR" altLang="fr-FR" sz="2800" b="1" dirty="0" smtClean="0">
                <a:latin typeface="+mj-lt"/>
              </a:rPr>
              <a:t>souterraines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4221088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b="1" i="1" dirty="0" smtClean="0">
                <a:latin typeface="+mj-lt"/>
              </a:rPr>
              <a:t>Réponse : b) </a:t>
            </a:r>
          </a:p>
          <a:p>
            <a:pPr algn="ctr">
              <a:spcBef>
                <a:spcPct val="50000"/>
              </a:spcBef>
            </a:pPr>
            <a:r>
              <a:rPr lang="fr-FR" altLang="fr-FR" sz="3200" b="1" i="1" dirty="0" smtClean="0">
                <a:latin typeface="+mj-lt"/>
              </a:rPr>
              <a:t>Nappes souterraines  </a:t>
            </a:r>
            <a:endParaRPr lang="fr-FR" altLang="fr-FR" sz="3200" b="1" i="1" dirty="0">
              <a:latin typeface="+mj-lt"/>
            </a:endParaRPr>
          </a:p>
        </p:txBody>
      </p:sp>
      <p:pic>
        <p:nvPicPr>
          <p:cNvPr id="5122" name="Picture 2" descr="http://www.ecobase21.net/Sols/Liens/Nappesphreatiq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0" y="3379073"/>
            <a:ext cx="4081872" cy="326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213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5536" y="548680"/>
            <a:ext cx="85689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+mj-lt"/>
              </a:rPr>
              <a:t>2) Combien d’eau notre corps  évacue  chaque jours ?</a:t>
            </a:r>
          </a:p>
          <a:p>
            <a:pPr>
              <a:spcBef>
                <a:spcPct val="50000"/>
              </a:spcBef>
            </a:pPr>
            <a:endParaRPr lang="fr-FR" altLang="fr-FR" sz="2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927" y="2948446"/>
            <a:ext cx="418095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000" b="1" i="1" dirty="0" smtClean="0">
                <a:latin typeface="+mj-lt"/>
              </a:rPr>
              <a:t>Réponse : </a:t>
            </a:r>
          </a:p>
          <a:p>
            <a:pPr algn="ctr">
              <a:spcBef>
                <a:spcPct val="50000"/>
              </a:spcBef>
            </a:pPr>
            <a:r>
              <a:rPr lang="fr-FR" altLang="fr-FR" sz="4000" b="1" i="1" dirty="0" smtClean="0">
                <a:latin typeface="+mj-lt"/>
              </a:rPr>
              <a:t>c)   2,5 litres / jour</a:t>
            </a:r>
            <a:endParaRPr lang="fr-FR" altLang="fr-FR" sz="4000" b="1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772" y="1484784"/>
            <a:ext cx="795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600" b="1" dirty="0">
                <a:latin typeface="+mj-lt"/>
              </a:rPr>
              <a:t>a) </a:t>
            </a:r>
            <a:r>
              <a:rPr lang="fr-FR" altLang="fr-FR" sz="3600" b="1" dirty="0" smtClean="0">
                <a:latin typeface="+mj-lt"/>
              </a:rPr>
              <a:t>0,7 </a:t>
            </a:r>
            <a:r>
              <a:rPr lang="fr-FR" altLang="fr-FR" sz="3600" b="1" dirty="0">
                <a:latin typeface="+mj-lt"/>
              </a:rPr>
              <a:t>litre    </a:t>
            </a:r>
            <a:r>
              <a:rPr lang="fr-FR" altLang="fr-FR" sz="3600" b="1" dirty="0" smtClean="0">
                <a:latin typeface="+mj-lt"/>
              </a:rPr>
              <a:t>   b) 1,5 </a:t>
            </a:r>
            <a:r>
              <a:rPr lang="fr-FR" altLang="fr-FR" sz="3600" b="1" dirty="0">
                <a:latin typeface="+mj-lt"/>
              </a:rPr>
              <a:t>litres  </a:t>
            </a:r>
            <a:r>
              <a:rPr lang="fr-FR" altLang="fr-FR" sz="3600" b="1" dirty="0" smtClean="0">
                <a:latin typeface="+mj-lt"/>
              </a:rPr>
              <a:t>   c</a:t>
            </a:r>
            <a:r>
              <a:rPr lang="fr-FR" altLang="fr-FR" sz="3600" b="1" dirty="0">
                <a:latin typeface="+mj-lt"/>
              </a:rPr>
              <a:t>) </a:t>
            </a:r>
            <a:r>
              <a:rPr lang="fr-FR" altLang="fr-FR" sz="3600" b="1" dirty="0" smtClean="0">
                <a:latin typeface="+mj-lt"/>
              </a:rPr>
              <a:t>2,5 </a:t>
            </a:r>
            <a:r>
              <a:rPr lang="fr-FR" altLang="fr-FR" sz="3600" b="1" dirty="0">
                <a:latin typeface="+mj-lt"/>
              </a:rPr>
              <a:t>litres  </a:t>
            </a:r>
          </a:p>
        </p:txBody>
      </p:sp>
      <p:pic>
        <p:nvPicPr>
          <p:cNvPr id="3074" name="Picture 2" descr="http://ybocquel.free.fr/images_narration/764_ideogramme_su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" y="2276872"/>
            <a:ext cx="3080801" cy="4562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9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06084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</a:p>
          <a:p>
            <a:pPr algn="ctr"/>
            <a:r>
              <a:rPr lang="fr-FR" sz="8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nous allons étudier</a:t>
            </a:r>
            <a:endParaRPr lang="fr-FR" sz="7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2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1560" y="69269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Tx/>
              <a:buNone/>
            </a:pPr>
            <a:r>
              <a:rPr lang="fr-FR" altLang="fr-FR" sz="2800" b="1" dirty="0">
                <a:latin typeface="+mj-lt"/>
              </a:rPr>
              <a:t>3) </a:t>
            </a:r>
            <a:r>
              <a:rPr lang="fr-FR" altLang="fr-FR" sz="2800" b="1" dirty="0" smtClean="0">
                <a:latin typeface="+mj-lt"/>
              </a:rPr>
              <a:t>Il </a:t>
            </a:r>
            <a:r>
              <a:rPr lang="fr-FR" altLang="fr-FR" sz="2800" b="1" dirty="0">
                <a:latin typeface="+mj-lt"/>
              </a:rPr>
              <a:t>y a t-il une différence entre l’eau du robinet et l’eau en bouteilles </a:t>
            </a:r>
            <a:r>
              <a:rPr lang="fr-FR" altLang="fr-FR" sz="2800" b="1" dirty="0" smtClean="0">
                <a:latin typeface="+mj-lt"/>
              </a:rPr>
              <a:t>?</a:t>
            </a:r>
          </a:p>
          <a:p>
            <a:pPr marL="355600" indent="-355600">
              <a:buFontTx/>
              <a:buNone/>
            </a:pPr>
            <a:endParaRPr lang="fr-FR" altLang="fr-FR" sz="2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3386533"/>
            <a:ext cx="5533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600" b="1" i="1" dirty="0" smtClean="0">
                <a:latin typeface="+mj-lt"/>
              </a:rPr>
              <a:t>Réponse :  b</a:t>
            </a:r>
            <a:r>
              <a:rPr lang="fr-FR" altLang="fr-FR" sz="4000" b="1" i="1" dirty="0" smtClean="0">
                <a:latin typeface="+mj-lt"/>
              </a:rPr>
              <a:t>) </a:t>
            </a:r>
            <a:r>
              <a:rPr lang="fr-FR" altLang="fr-FR" sz="3600" b="1" i="1" dirty="0" smtClean="0">
                <a:latin typeface="+mj-lt"/>
              </a:rPr>
              <a:t>surtout le prix </a:t>
            </a:r>
            <a:endParaRPr lang="fr-FR" altLang="fr-FR" sz="3600" b="1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938" y="18006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AutoNum type="alphaLcParenR"/>
            </a:pPr>
            <a:r>
              <a:rPr lang="fr-FR" altLang="fr-FR" sz="2800" b="1" dirty="0">
                <a:latin typeface="+mj-lt"/>
              </a:rPr>
              <a:t>Oui une grande  </a:t>
            </a:r>
          </a:p>
          <a:p>
            <a:pPr marL="533400" indent="-533400">
              <a:buFontTx/>
              <a:buNone/>
            </a:pPr>
            <a:r>
              <a:rPr lang="fr-FR" altLang="fr-FR" sz="2800" b="1" dirty="0">
                <a:latin typeface="+mj-lt"/>
              </a:rPr>
              <a:t>b)   Oui surtout le prix </a:t>
            </a:r>
          </a:p>
          <a:p>
            <a:pPr marL="533400" indent="-533400">
              <a:buFontTx/>
              <a:buNone/>
            </a:pPr>
            <a:r>
              <a:rPr lang="fr-FR" altLang="fr-FR" sz="2800" b="1" dirty="0">
                <a:latin typeface="+mj-lt"/>
              </a:rPr>
              <a:t>c)   </a:t>
            </a:r>
            <a:r>
              <a:rPr lang="fr-FR" altLang="fr-FR" sz="2800" b="1" dirty="0" smtClean="0">
                <a:latin typeface="+mj-lt"/>
              </a:rPr>
              <a:t> Non </a:t>
            </a:r>
            <a:r>
              <a:rPr lang="fr-FR" altLang="fr-FR" sz="2800" b="1" dirty="0">
                <a:latin typeface="+mj-lt"/>
              </a:rPr>
              <a:t>il n’y en a pas</a:t>
            </a:r>
            <a:endParaRPr lang="fr-FR" sz="2800" b="1" dirty="0">
              <a:latin typeface="+mj-lt"/>
            </a:endParaRPr>
          </a:p>
        </p:txBody>
      </p:sp>
      <p:pic>
        <p:nvPicPr>
          <p:cNvPr id="4098" name="Picture 2" descr="http://www.cieleo.com/imgfck/214/Image/contenu/Traitement_eau/eau-bouteille-pesticides-medica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5" y="4127033"/>
            <a:ext cx="3089489" cy="26075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ushot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4419"/>
            <a:ext cx="3528392" cy="2672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68938" y="1916832"/>
            <a:ext cx="3379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L’emballage représente 40% du prix de votre bouteille d’eau!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5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648071"/>
          </a:xfrm>
        </p:spPr>
        <p:txBody>
          <a:bodyPr>
            <a:noAutofit/>
          </a:bodyPr>
          <a:lstStyle/>
          <a:p>
            <a:r>
              <a:rPr lang="fr-FR" sz="4800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Réponses</a:t>
            </a:r>
            <a:endParaRPr lang="fr-FR" sz="4800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036496" cy="576064"/>
          </a:xfrm>
        </p:spPr>
        <p:txBody>
          <a:bodyPr>
            <a:noAutofit/>
          </a:bodyPr>
          <a:lstStyle/>
          <a:p>
            <a:pPr algn="l"/>
            <a:r>
              <a:rPr lang="fr-FR" sz="2600" b="1" i="1" dirty="0" smtClean="0">
                <a:solidFill>
                  <a:schemeClr val="tx1"/>
                </a:solidFill>
              </a:rPr>
              <a:t>Est-ce que je peux boire l’eau d’une source quand elle est claire :</a:t>
            </a:r>
            <a:endParaRPr lang="fr-FR" sz="2600" b="1" i="1" dirty="0">
              <a:solidFill>
                <a:schemeClr val="tx1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07504" y="1678484"/>
            <a:ext cx="8856984" cy="8144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Non! Une eau de source n’est pas forcément potable, elle peut contenir des microbes et te rendre malade.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7504" y="2636912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u="sng" dirty="0" smtClean="0">
                <a:solidFill>
                  <a:schemeClr val="tx1"/>
                </a:solidFill>
              </a:rPr>
              <a:t>Combien d’eau consommes-tu ?</a:t>
            </a:r>
            <a:endParaRPr lang="fr-FR" sz="2800" b="1" u="sng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26356" y="3212976"/>
            <a:ext cx="44096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1" dirty="0" smtClean="0">
                <a:solidFill>
                  <a:schemeClr val="tx1"/>
                </a:solidFill>
              </a:rPr>
              <a:t>Pour les toilettes tu utilises : 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07504" y="3933056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1" dirty="0" smtClean="0">
                <a:solidFill>
                  <a:schemeClr val="tx1"/>
                </a:solidFill>
              </a:rPr>
              <a:t>Pour une douche : 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05284" y="5301208"/>
            <a:ext cx="8856984" cy="13845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i="1" dirty="0" smtClean="0">
                <a:solidFill>
                  <a:schemeClr val="accent2">
                    <a:lumMod val="50000"/>
                  </a:schemeClr>
                </a:solidFill>
              </a:rPr>
              <a:t>L’eau ne se gaspille pas, dés que tu ouvres ton robinet tu disposes d’une eau potable à volonté. Mais tu ne dois pas oublier que les ressources en eau s’épuisent et se dégradent.</a:t>
            </a:r>
            <a:endParaRPr lang="fr-FR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427984" y="3308040"/>
            <a:ext cx="4576700" cy="4448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6 à 12 litres soit 4 à 8 bouteilles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987824" y="4037000"/>
            <a:ext cx="5472608" cy="4448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60 à 80 litres soit 40 bouteilles d’eau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6568" y="4636740"/>
            <a:ext cx="23992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i="1" dirty="0" smtClean="0">
                <a:solidFill>
                  <a:schemeClr val="tx1"/>
                </a:solidFill>
              </a:rPr>
              <a:t>Pour le bain : 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247646" y="4636740"/>
            <a:ext cx="6284794" cy="4448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120 à 200 litres soit 80 bouteilles d’eau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4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28992" cy="720080"/>
          </a:xfrm>
        </p:spPr>
        <p:txBody>
          <a:bodyPr>
            <a:normAutofit/>
          </a:bodyPr>
          <a:lstStyle/>
          <a:p>
            <a:r>
              <a:rPr lang="fr-FR" sz="4000" b="1" i="1" u="sng" dirty="0" smtClean="0"/>
              <a:t>Alors moi, qu’est-ce que je peux faire?</a:t>
            </a:r>
            <a:endParaRPr lang="fr-FR" sz="4000" b="1" i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712968" cy="1752600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 smtClean="0">
                <a:solidFill>
                  <a:srgbClr val="FF0000"/>
                </a:solidFill>
              </a:rPr>
              <a:t>J’utilise les douches plutôt que les bains, </a:t>
            </a:r>
            <a:r>
              <a:rPr lang="fr-FR" sz="3600" b="1" dirty="0" smtClean="0">
                <a:solidFill>
                  <a:srgbClr val="0070C0"/>
                </a:solidFill>
              </a:rPr>
              <a:t>car une douche utilise en moyenne 60 litres d’eau. C’est 3 fois plus pour un bain!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23528" y="2852936"/>
            <a:ext cx="5577730" cy="21602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Je ferme le robinet lorsque je me lave les dents, </a:t>
            </a:r>
            <a:r>
              <a:rPr lang="fr-FR" sz="2800" b="1" dirty="0" smtClean="0">
                <a:solidFill>
                  <a:srgbClr val="0070C0"/>
                </a:solidFill>
              </a:rPr>
              <a:t>je ne laisse pas couler l’eau en continu car je gaspille jusqu’à 10 litres d’eau soit 7 bouteilles à chaque brossage.</a:t>
            </a:r>
          </a:p>
          <a:p>
            <a:pPr algn="just"/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229200"/>
            <a:ext cx="557773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Sous la douche </a:t>
            </a:r>
            <a:r>
              <a:rPr lang="fr-FR" sz="3200" b="1" dirty="0">
                <a:solidFill>
                  <a:srgbClr val="FF0000"/>
                </a:solidFill>
              </a:rPr>
              <a:t>je ferme le robinet lorsque je me savonne!</a:t>
            </a:r>
            <a:endParaRPr lang="fr-FR" sz="3200" dirty="0"/>
          </a:p>
        </p:txBody>
      </p:sp>
      <p:pic>
        <p:nvPicPr>
          <p:cNvPr id="1026" name="Picture 2" descr="Rendu 3D d'un enfant se brosser les dents Banque d'images - 156063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60" y="2852936"/>
            <a:ext cx="3008248" cy="40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48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29158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Les </a:t>
            </a:r>
            <a:r>
              <a:rPr lang="fr-FR" sz="2400" b="1" dirty="0"/>
              <a:t>pollutions de l’eau douce ou de l’eau de mer sont dues aux activités de </a:t>
            </a:r>
          </a:p>
          <a:p>
            <a:r>
              <a:rPr lang="fr-FR" sz="2400" b="1" dirty="0"/>
              <a:t>l’homme. </a:t>
            </a:r>
            <a:endParaRPr lang="fr-FR" sz="2400" b="1" dirty="0" smtClean="0"/>
          </a:p>
          <a:p>
            <a:endParaRPr lang="fr-FR" sz="2000" dirty="0" smtClean="0"/>
          </a:p>
          <a:p>
            <a:r>
              <a:rPr lang="fr-FR" sz="2400" b="1" dirty="0" smtClean="0"/>
              <a:t>Elles </a:t>
            </a:r>
            <a:r>
              <a:rPr lang="fr-FR" sz="2400" b="1" dirty="0"/>
              <a:t>ont diverses origines: l’agriculture, </a:t>
            </a:r>
            <a:endParaRPr lang="fr-FR" sz="2400" b="1" dirty="0" smtClean="0"/>
          </a:p>
          <a:p>
            <a:r>
              <a:rPr lang="fr-FR" sz="2400" b="1" dirty="0" smtClean="0"/>
              <a:t>les </a:t>
            </a:r>
            <a:r>
              <a:rPr lang="fr-FR" sz="2400" b="1" dirty="0"/>
              <a:t>industries</a:t>
            </a:r>
            <a:r>
              <a:rPr lang="fr-FR" sz="2400" b="1" dirty="0" smtClean="0"/>
              <a:t>,</a:t>
            </a:r>
          </a:p>
          <a:p>
            <a:r>
              <a:rPr lang="fr-FR" sz="2400" b="1" dirty="0" smtClean="0"/>
              <a:t> </a:t>
            </a:r>
            <a:r>
              <a:rPr lang="fr-FR" sz="2400" b="1" dirty="0"/>
              <a:t>les villes, </a:t>
            </a:r>
            <a:endParaRPr lang="fr-FR" sz="2400" b="1" dirty="0" smtClean="0"/>
          </a:p>
          <a:p>
            <a:r>
              <a:rPr lang="fr-FR" sz="2400" b="1" dirty="0" smtClean="0"/>
              <a:t>les transports,</a:t>
            </a:r>
          </a:p>
          <a:p>
            <a:r>
              <a:rPr lang="fr-FR" sz="2400" b="1" dirty="0" smtClean="0"/>
              <a:t>la </a:t>
            </a:r>
            <a:r>
              <a:rPr lang="fr-FR" sz="2400" b="1" dirty="0"/>
              <a:t>vie quotidienne…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Voici </a:t>
            </a:r>
            <a:r>
              <a:rPr lang="fr-FR" sz="2400" b="1" dirty="0"/>
              <a:t>un exemple de pollution de la vie quotidienne: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7504"/>
            <a:ext cx="6093286" cy="634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4860032" y="2204865"/>
            <a:ext cx="2520280" cy="53723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860032" y="1916832"/>
            <a:ext cx="2520280" cy="136249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860032" y="2471122"/>
            <a:ext cx="2520280" cy="59783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788024" y="1556792"/>
            <a:ext cx="2592288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860032" y="1239618"/>
            <a:ext cx="2520280" cy="442163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788024" y="4437112"/>
            <a:ext cx="2592288" cy="14401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572000" y="2672916"/>
            <a:ext cx="2808312" cy="27003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788024" y="3279329"/>
            <a:ext cx="2520280" cy="260632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0101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u="sng" dirty="0" smtClean="0">
                <a:solidFill>
                  <a:schemeClr val="tx1"/>
                </a:solidFill>
              </a:rPr>
              <a:t>LA POLLUTION DE NOS RIVIERES</a:t>
            </a:r>
            <a:endParaRPr lang="fr-FR" b="1" i="1" u="sng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://www.epa.gov/greatlakes/atlas/chart402-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516"/>
            <a:ext cx="9144000" cy="55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24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399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98"/>
    </mc:Choice>
    <mc:Fallback>
      <p:transition spd="slow" advTm="1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7926219" cy="1143000"/>
          </a:xfrm>
        </p:spPr>
        <p:txBody>
          <a:bodyPr/>
          <a:lstStyle/>
          <a:p>
            <a:r>
              <a:rPr lang="fr-FR" b="1" i="1" u="sng" dirty="0" smtClean="0"/>
              <a:t>D’où provient la POLLUTION</a:t>
            </a:r>
            <a:r>
              <a:rPr lang="fr-FR" b="1" i="1" dirty="0" smtClean="0"/>
              <a:t>?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182" y="1124744"/>
            <a:ext cx="790101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Comme nous venons de le voir, la qualité de l’eau qui coule dans nos rivières, dépend directement des activités humaines du bassin.</a:t>
            </a:r>
          </a:p>
          <a:p>
            <a:pPr algn="just">
              <a:buNone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Activités majeures qui portent atteinte aux rivières.</a:t>
            </a:r>
          </a:p>
          <a:p>
            <a:endParaRPr lang="fr-FR" sz="2800" b="1" dirty="0"/>
          </a:p>
        </p:txBody>
      </p:sp>
      <p:pic>
        <p:nvPicPr>
          <p:cNvPr id="25604" name="Picture 4" descr="http://www.ultra-book.com/users_2/s/l/sly/img_/bd5365c4006f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029619" cy="2560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5606" name="Picture 6" descr="http://www.scierie-ducheneauxmoines-41.com/images/sciage-facon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2953238" cy="1944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ZoneTexte 6"/>
          <p:cNvSpPr txBox="1"/>
          <p:nvPr/>
        </p:nvSpPr>
        <p:spPr>
          <a:xfrm>
            <a:off x="607570" y="5055314"/>
            <a:ext cx="265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Agriculture</a:t>
            </a:r>
          </a:p>
          <a:p>
            <a:pPr algn="ctr"/>
            <a:r>
              <a:rPr lang="fr-FR" dirty="0" smtClean="0"/>
              <a:t>(Engrais – Epandages)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50709" y="5671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Station d’épuration défaillantes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50131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Produit de traitement du Bois (conservateurs)</a:t>
            </a:r>
            <a:endParaRPr lang="fr-FR" dirty="0"/>
          </a:p>
        </p:txBody>
      </p:sp>
      <p:pic>
        <p:nvPicPr>
          <p:cNvPr id="2050" name="Picture 2" descr="http://3.bp.blogspot.com/-z0DufcG_Ryk/TsEH-8ZwOBI/AAAAAAAADhc/HZnNcYuTnp8/s1600/purinAgrir%25C3%25A9sea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1151"/>
            <a:ext cx="3017292" cy="2044163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25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92710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955"/>
    </mc:Choice>
    <mc:Fallback>
      <p:transition spd="slow" advTm="6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37" y="38302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mic Sans MS"/>
              </a:rPr>
              <a:t> </a:t>
            </a:r>
            <a:r>
              <a:rPr lang="fr-FR" sz="2400" dirty="0">
                <a:latin typeface="Comic Sans MS"/>
              </a:rPr>
              <a:t>Voici une </a:t>
            </a:r>
            <a:r>
              <a:rPr lang="fr-FR" sz="2400" dirty="0" smtClean="0">
                <a:latin typeface="Comic Sans MS"/>
              </a:rPr>
              <a:t>façon </a:t>
            </a:r>
            <a:r>
              <a:rPr lang="fr-FR" sz="2400" dirty="0">
                <a:latin typeface="Comic Sans MS"/>
              </a:rPr>
              <a:t>de </a:t>
            </a:r>
            <a:r>
              <a:rPr lang="fr-FR" sz="2400" dirty="0" smtClean="0">
                <a:latin typeface="Comic Sans MS"/>
              </a:rPr>
              <a:t>polluer</a:t>
            </a:r>
            <a:r>
              <a:rPr lang="fr-FR" sz="2400" dirty="0">
                <a:latin typeface="Comic Sans MS"/>
              </a:rPr>
              <a:t> </a:t>
            </a:r>
            <a:r>
              <a:rPr lang="fr-FR" sz="2400" dirty="0" smtClean="0">
                <a:latin typeface="Comic Sans MS"/>
              </a:rPr>
              <a:t>: </a:t>
            </a:r>
            <a:r>
              <a:rPr lang="fr-FR" sz="3200" u="sng" dirty="0" smtClean="0">
                <a:latin typeface="Comic Sans MS"/>
              </a:rPr>
              <a:t>L</a:t>
            </a:r>
            <a:r>
              <a:rPr lang="fr-FR" sz="3200" b="1" u="sng" dirty="0" smtClean="0">
                <a:latin typeface="Comic Sans MS"/>
              </a:rPr>
              <a:t>a </a:t>
            </a:r>
            <a:r>
              <a:rPr lang="fr-FR" sz="3200" b="1" u="sng" dirty="0">
                <a:latin typeface="Comic Sans MS"/>
              </a:rPr>
              <a:t>pollution agricole </a:t>
            </a:r>
            <a:endParaRPr lang="fr-FR" sz="32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732944" y="1652480"/>
            <a:ext cx="5472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Qu’est-ce que c’est?</a:t>
            </a:r>
            <a:endParaRPr lang="fr-FR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470067" y="5663856"/>
            <a:ext cx="214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Déjection </a:t>
            </a:r>
            <a:r>
              <a:rPr lang="fr-FR" b="1" dirty="0" smtClean="0">
                <a:solidFill>
                  <a:srgbClr val="FF0000"/>
                </a:solidFill>
              </a:rPr>
              <a:t>d’animaux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près d’une rivière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3651" y="5802355"/>
            <a:ext cx="210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Epandage </a:t>
            </a:r>
            <a:r>
              <a:rPr lang="fr-FR" b="1" dirty="0">
                <a:solidFill>
                  <a:srgbClr val="FF0000"/>
                </a:solidFill>
              </a:rPr>
              <a:t>d’engrais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61372" y="5802355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Pulvérisation </a:t>
            </a:r>
            <a:r>
              <a:rPr lang="fr-FR" b="1" dirty="0">
                <a:solidFill>
                  <a:srgbClr val="FF0000"/>
                </a:solidFill>
              </a:rPr>
              <a:t>de pesticides </a:t>
            </a:r>
          </a:p>
        </p:txBody>
      </p:sp>
      <p:pic>
        <p:nvPicPr>
          <p:cNvPr id="1026" name="Picture 2" descr="http://www.alagnon-sigal.fr/wp-content/uploads/image/fum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" y="3573015"/>
            <a:ext cx="2890120" cy="19679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chipeldessciences.files.wordpress.com/2013/02/epandage_d_engrais_chimiqu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0" y="3573016"/>
            <a:ext cx="2932658" cy="19502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5.hostingpics.net/pics/432822IMGP2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2" y="3573016"/>
            <a:ext cx="3006080" cy="19679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3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itaminedz.com/photos/35/35864-pollution-de-la-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2107"/>
            <a:ext cx="8856984" cy="5406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/>
              <a:t> </a:t>
            </a:r>
            <a:r>
              <a:rPr lang="fr-FR" sz="3200" b="1" dirty="0"/>
              <a:t>La pollution en mer et sur la plage </a:t>
            </a:r>
            <a:r>
              <a:rPr lang="fr-FR" sz="3200" b="1" dirty="0" smtClean="0"/>
              <a:t>vient </a:t>
            </a:r>
            <a:r>
              <a:rPr lang="fr-FR" sz="3200" b="1" dirty="0"/>
              <a:t>des bateaux et des touristes qui jettent leurs déchets.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26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2468" y="20252"/>
            <a:ext cx="8944948" cy="672444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Comment comprendre la </a:t>
            </a:r>
            <a:r>
              <a:rPr lang="fr-FR" sz="4000" b="1" u="sng" dirty="0" smtClean="0"/>
              <a:t>Pollution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4088" y="5315110"/>
            <a:ext cx="2994126" cy="7063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Pêche électrique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44008" y="1444573"/>
            <a:ext cx="431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Prélèvement d’arthropodes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07132" y="82625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Analyse de l’eau</a:t>
            </a:r>
            <a:endParaRPr lang="fr-FR" sz="2800" dirty="0"/>
          </a:p>
        </p:txBody>
      </p:sp>
      <p:pic>
        <p:nvPicPr>
          <p:cNvPr id="24577" name="Picture 1" descr="C:\Users\darty\Desktop\Fédération de Pêche\Photos pêche Loue\105_2407\IMGP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20" y="3904580"/>
            <a:ext cx="3761412" cy="2821060"/>
          </a:xfrm>
          <a:prstGeom prst="rect">
            <a:avLst/>
          </a:prstGeom>
          <a:noFill/>
        </p:spPr>
      </p:pic>
      <p:pic>
        <p:nvPicPr>
          <p:cNvPr id="9" name="images7"/>
          <p:cNvPicPr/>
          <p:nvPr/>
        </p:nvPicPr>
        <p:blipFill>
          <a:blip r:embed="rId4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80111" y="1967792"/>
            <a:ext cx="3383565" cy="2541327"/>
          </a:xfrm>
          <a:prstGeom prst="rect">
            <a:avLst/>
          </a:prstGeom>
        </p:spPr>
      </p:pic>
      <p:pic>
        <p:nvPicPr>
          <p:cNvPr id="24581" name="Picture 5" descr="http://www.andra.fr/ope/images/phocagallery/thumbs/phoca_thumb_l_prlvement_ea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511132"/>
            <a:ext cx="3713966" cy="231079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220072" y="764704"/>
            <a:ext cx="352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u="sng" dirty="0" smtClean="0">
                <a:solidFill>
                  <a:srgbClr val="FF0000"/>
                </a:solidFill>
              </a:rPr>
              <a:t>Comment la repérer :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pic>
        <p:nvPicPr>
          <p:cNvPr id="12" name="Picture 3" descr="http://img.over-blog.com/300x217/1/43/92/04/Aquarelles/gama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38000"/>
                    </a14:imgEffect>
                    <a14:imgEffect>
                      <a14:brightnessContrast bright="-23000" contrast="5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7944" y="2298328"/>
            <a:ext cx="1436735" cy="1042715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28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7343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8999"/>
    </mc:Choice>
    <mc:Fallback>
      <p:transition spd="slow" advTm="38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4524" y="692696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/>
              <a:t>Et si tous les enfants du monde prenaient soin de notre planète!</a:t>
            </a:r>
            <a:endParaRPr lang="fr-FR" sz="80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1CB-CB4D-4E1F-AB66-2B6D8293375D}" type="slidenum">
              <a:rPr lang="fr-FR" altLang="fr-FR" smtClean="0">
                <a:solidFill>
                  <a:srgbClr val="FFFFFF"/>
                </a:solidFill>
              </a:rPr>
              <a:pPr/>
              <a:t>29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3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3816424"/>
          </a:xfrm>
        </p:spPr>
        <p:txBody>
          <a:bodyPr>
            <a:noAutofit/>
          </a:bodyPr>
          <a:lstStyle/>
          <a:p>
            <a:pPr algn="ctr"/>
            <a:r>
              <a:rPr lang="fr-FR" sz="8800" b="1" u="sng" dirty="0" smtClean="0">
                <a:solidFill>
                  <a:srgbClr val="00B0F0"/>
                </a:solidFill>
              </a:rPr>
              <a:t>LE CYCLE DE L’EAU</a:t>
            </a:r>
            <a:r>
              <a:rPr lang="fr-FR" sz="6000" b="1" u="sng" dirty="0" smtClean="0">
                <a:solidFill>
                  <a:srgbClr val="00B0F0"/>
                </a:solidFill>
              </a:rPr>
              <a:t> </a:t>
            </a:r>
            <a:r>
              <a:rPr lang="fr-FR" sz="4400" b="1" u="sng" dirty="0" smtClean="0">
                <a:solidFill>
                  <a:srgbClr val="00B0F0"/>
                </a:solidFill>
              </a:rPr>
              <a:t>  </a:t>
            </a:r>
            <a:r>
              <a:rPr lang="fr-FR" sz="8800" b="1" u="sng" dirty="0" smtClean="0">
                <a:solidFill>
                  <a:srgbClr val="00B0F0"/>
                </a:solidFill>
              </a:rPr>
              <a:t/>
            </a:r>
            <a:br>
              <a:rPr lang="fr-FR" sz="8800" b="1" u="sng" dirty="0" smtClean="0">
                <a:solidFill>
                  <a:srgbClr val="00B0F0"/>
                </a:solidFill>
              </a:rPr>
            </a:br>
            <a:r>
              <a:rPr lang="fr-FR" sz="8800" dirty="0" smtClean="0">
                <a:solidFill>
                  <a:srgbClr val="FFFF00"/>
                </a:solidFill>
              </a:rPr>
              <a:t>ET</a:t>
            </a:r>
            <a:r>
              <a:rPr lang="fr-FR" sz="8800" dirty="0" smtClean="0">
                <a:solidFill>
                  <a:srgbClr val="00B0F0"/>
                </a:solidFill>
              </a:rPr>
              <a:t> </a:t>
            </a:r>
            <a:r>
              <a:rPr lang="fr-FR" sz="8800" b="1" u="sng" dirty="0" smtClean="0">
                <a:solidFill>
                  <a:schemeClr val="accent1"/>
                </a:solidFill>
              </a:rPr>
              <a:t/>
            </a:r>
            <a:br>
              <a:rPr lang="fr-FR" sz="8800" b="1" u="sng" dirty="0" smtClean="0">
                <a:solidFill>
                  <a:schemeClr val="accent1"/>
                </a:solidFill>
              </a:rPr>
            </a:br>
            <a:r>
              <a:rPr lang="fr-FR" sz="8800" u="sng" dirty="0" smtClean="0">
                <a:solidFill>
                  <a:srgbClr val="FF0000"/>
                </a:solidFill>
              </a:rPr>
              <a:t>LA POLLUTION </a:t>
            </a:r>
            <a:endParaRPr lang="fr-FR" sz="8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3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" y="-170036"/>
            <a:ext cx="9143999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1CB-CB4D-4E1F-AB66-2B6D8293375D}" type="slidenum">
              <a:rPr lang="fr-FR" altLang="fr-FR" smtClean="0">
                <a:solidFill>
                  <a:srgbClr val="FFFFFF"/>
                </a:solidFill>
              </a:rPr>
              <a:pPr/>
              <a:t>30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52320" y="5784939"/>
            <a:ext cx="18002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703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ubblaka.fr/user_data/item/big_image/130/1303_1-un-geste-pour-l-environnement-objectif-oce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9144000" cy="6862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1CB-CB4D-4E1F-AB66-2B6D8293375D}" type="slidenum">
              <a:rPr lang="fr-FR" altLang="fr-FR" smtClean="0">
                <a:solidFill>
                  <a:srgbClr val="FFFFFF"/>
                </a:solidFill>
              </a:rPr>
              <a:pPr/>
              <a:t>31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1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2928" cy="1470025"/>
          </a:xfrm>
        </p:spPr>
        <p:txBody>
          <a:bodyPr>
            <a:noAutofit/>
          </a:bodyPr>
          <a:lstStyle/>
          <a:p>
            <a:r>
              <a:rPr lang="fr-FR" sz="6600" b="1" i="1" u="sng" dirty="0" smtClean="0"/>
              <a:t>QUE FAIRE </a:t>
            </a:r>
            <a:br>
              <a:rPr lang="fr-FR" sz="6600" b="1" i="1" u="sng" dirty="0" smtClean="0"/>
            </a:br>
            <a:r>
              <a:rPr lang="fr-FR" sz="6600" b="1" i="1" u="sng" dirty="0" smtClean="0"/>
              <a:t>POUR MOINS POLLUER  </a:t>
            </a:r>
            <a:endParaRPr lang="fr-FR" sz="6600" b="1" i="1" u="sng" dirty="0"/>
          </a:p>
        </p:txBody>
      </p:sp>
      <p:pic>
        <p:nvPicPr>
          <p:cNvPr id="1036" name="Picture 12" descr="http://app.letemps.ch/rw/Le_Temps/Quotidien/2015/01/30/Sciences%20&amp;%20Environnement/ImagesWeb/web_RaceForWater_Pollution3_ChristopheLaunay--672x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2" y="2204864"/>
            <a:ext cx="8087361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8172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1028" name="Picture 4" descr="http://idata.over-blog.com/3/95/58/82/communautes/casse-tete/terre/earth_prot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0272" y="56612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Notre planète quand elle est propre, </a:t>
            </a:r>
          </a:p>
          <a:p>
            <a:pPr algn="ctr"/>
            <a:r>
              <a:rPr lang="fr-FR" sz="3600" b="1" dirty="0" smtClean="0"/>
              <a:t>ne trouves-tu pas qu’elle est plus belle</a:t>
            </a:r>
            <a:endParaRPr lang="fr-FR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631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0" y="6472657"/>
            <a:ext cx="457200" cy="365125"/>
          </a:xfrm>
        </p:spPr>
        <p:txBody>
          <a:bodyPr/>
          <a:lstStyle/>
          <a:p>
            <a:fld id="{C809A1CB-CB4D-4E1F-AB66-2B6D8293375D}" type="slidenum">
              <a:rPr lang="fr-FR" altLang="fr-FR" smtClean="0">
                <a:solidFill>
                  <a:srgbClr val="FFFFFF"/>
                </a:solidFill>
              </a:rPr>
              <a:pPr/>
              <a:t>34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095" y="2967335"/>
            <a:ext cx="8877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Merci de votre attention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ZoneTexte 1"/>
          <p:cNvSpPr txBox="1"/>
          <p:nvPr/>
        </p:nvSpPr>
        <p:spPr>
          <a:xfrm>
            <a:off x="8172400" y="6539804"/>
            <a:ext cx="899592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 smtClean="0"/>
              <a:t>JP – YT 2014</a:t>
            </a:r>
            <a:endParaRPr lang="fr-FR" sz="900" dirty="0"/>
          </a:p>
        </p:txBody>
      </p:sp>
    </p:spTree>
    <p:extLst>
      <p:ext uri="{BB962C8B-B14F-4D97-AF65-F5344CB8AC3E}">
        <p14:creationId xmlns="" xmlns:p14="http://schemas.microsoft.com/office/powerpoint/2010/main" val="2522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808" y="1412776"/>
            <a:ext cx="8064896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Cet exposé vous a été présenté par </a:t>
            </a:r>
          </a:p>
          <a:p>
            <a:pPr algn="ctr"/>
            <a:r>
              <a:rPr lang="fr-FR" sz="2800" b="1" u="sng" dirty="0" smtClean="0"/>
              <a:t>la Société de pêche de Colombier-Fontaine</a:t>
            </a:r>
            <a:endParaRPr lang="fr-FR" sz="2800" b="1" dirty="0" smtClean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Présentation réalisée par: </a:t>
            </a:r>
          </a:p>
          <a:p>
            <a:r>
              <a:rPr lang="fr-FR" sz="2800" dirty="0" smtClean="0"/>
              <a:t> </a:t>
            </a:r>
            <a:r>
              <a:rPr lang="fr-FR" sz="2400" dirty="0" smtClean="0"/>
              <a:t>       Monsieur Yves TOCHOT (présentation orale, animation) </a:t>
            </a:r>
          </a:p>
          <a:p>
            <a:r>
              <a:rPr lang="fr-FR" sz="2400" dirty="0" smtClean="0"/>
              <a:t>        Monsieur Jacques POULETTE (conception, réalisation)  </a:t>
            </a:r>
          </a:p>
          <a:p>
            <a:r>
              <a:rPr lang="fr-FR" sz="2400" dirty="0" smtClean="0"/>
              <a:t>        Monsieur Daniel LUTTENAUER (support pédagogique) </a:t>
            </a:r>
          </a:p>
          <a:p>
            <a:r>
              <a:rPr lang="fr-FR" sz="2400" dirty="0" smtClean="0"/>
              <a:t>        Monsieur Alain GALLIOT (support pédagogique) </a:t>
            </a:r>
            <a:endParaRPr lang="fr-FR" sz="2800" dirty="0" smtClean="0"/>
          </a:p>
          <a:p>
            <a:pPr algn="ctr"/>
            <a:r>
              <a:rPr lang="fr-FR" sz="2800" dirty="0" smtClean="0"/>
              <a:t>---------------------------------------</a:t>
            </a:r>
          </a:p>
          <a:p>
            <a:pPr algn="ctr"/>
            <a:endParaRPr lang="fr-FR" sz="2800" dirty="0"/>
          </a:p>
        </p:txBody>
      </p:sp>
      <p:sp>
        <p:nvSpPr>
          <p:cNvPr id="3" name="ZoneTexte 1"/>
          <p:cNvSpPr txBox="1"/>
          <p:nvPr/>
        </p:nvSpPr>
        <p:spPr>
          <a:xfrm>
            <a:off x="7884368" y="6381328"/>
            <a:ext cx="1024016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   JP - YT 2015/2016</a:t>
            </a:r>
            <a:endParaRPr lang="fr-FR" sz="800" dirty="0"/>
          </a:p>
        </p:txBody>
      </p:sp>
    </p:spTree>
    <p:extLst>
      <p:ext uri="{BB962C8B-B14F-4D97-AF65-F5344CB8AC3E}">
        <p14:creationId xmlns="" xmlns:p14="http://schemas.microsoft.com/office/powerpoint/2010/main" val="4204613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57"/>
    </mc:Choice>
    <mc:Fallback>
      <p:transition spd="slow" advTm="3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http://www.naturellement-peche.info/wp-content/uploads/2012/09/Frai_de_truit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310" y="4005064"/>
            <a:ext cx="3168352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756" name="Picture 12" descr="http://www.idees-beaumont.org/IMG/jpg/Artier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343" y="4268664"/>
            <a:ext cx="2784310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758" name="Picture 14" descr="http://fr.questmachine.org/encyclopedie/illustrations/illustrations_articles/3_1302378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488" y="4797152"/>
            <a:ext cx="2721623" cy="2033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750" name="Picture 6" descr="http://www.maison-nutrition.fr/attachments/Image/gif/eau_robi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78498"/>
            <a:ext cx="3021972" cy="201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0290"/>
            <a:ext cx="8640960" cy="662406"/>
          </a:xfrm>
        </p:spPr>
        <p:txBody>
          <a:bodyPr>
            <a:normAutofit fontScale="90000"/>
          </a:bodyPr>
          <a:lstStyle/>
          <a:p>
            <a:r>
              <a:rPr lang="fr-FR" sz="4000" b="1" u="sng" dirty="0" smtClean="0"/>
              <a:t>Pourquoi avoir une bonne qualité de l’eau</a:t>
            </a:r>
            <a:endParaRPr lang="fr-FR" sz="4000" b="1" dirty="0"/>
          </a:p>
        </p:txBody>
      </p:sp>
      <p:pic>
        <p:nvPicPr>
          <p:cNvPr id="31748" name="Picture 4" descr="http://pumi.blog.free.fr/public/divers_hors_chiens/Sante/.Panneau_eau_potable_s.jpg"/>
          <p:cNvPicPr>
            <a:picLocks noChangeAspect="1" noChangeArrowheads="1"/>
          </p:cNvPicPr>
          <p:nvPr/>
        </p:nvPicPr>
        <p:blipFill>
          <a:blip r:embed="rId7" cstate="print"/>
          <a:srcRect t="20000" b="24000"/>
          <a:stretch>
            <a:fillRect/>
          </a:stretch>
        </p:blipFill>
        <p:spPr bwMode="auto">
          <a:xfrm>
            <a:off x="14469" y="3140968"/>
            <a:ext cx="1800200" cy="1008112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commons/d/d8/Ecrevisse_a_pattes_blanch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4438" y="1659386"/>
            <a:ext cx="2827213" cy="212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ZoneTexte 11"/>
          <p:cNvSpPr txBox="1"/>
          <p:nvPr/>
        </p:nvSpPr>
        <p:spPr>
          <a:xfrm>
            <a:off x="7361651" y="196344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Espèces remarquables dans nos rivières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78119" y="4268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Rivière de qualité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71780" y="79803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Pour obtenir :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4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2478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410"/>
    </mc:Choice>
    <mc:Fallback>
      <p:transition spd="slow" advTm="32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amillelaperle.files.wordpress.com/2013/01/fluor_eau_potable_queb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-30766"/>
            <a:ext cx="9142656" cy="688876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16632"/>
            <a:ext cx="84286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i="1" u="sng" dirty="0" smtClean="0">
                <a:solidFill>
                  <a:srgbClr val="FF0000"/>
                </a:solidFill>
                <a:latin typeface="+mj-lt"/>
              </a:rPr>
              <a:t>Chaque goutte compte</a:t>
            </a:r>
          </a:p>
          <a:p>
            <a:pPr algn="ctr"/>
            <a:endParaRPr lang="fr-FR" sz="2800" b="1" i="1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sz="3600" b="1" dirty="0" smtClean="0">
                <a:solidFill>
                  <a:srgbClr val="FFFF00"/>
                </a:solidFill>
                <a:latin typeface="+mj-lt"/>
              </a:rPr>
              <a:t>Un </a:t>
            </a:r>
            <a:r>
              <a:rPr lang="fr-FR" sz="3600" b="1" dirty="0">
                <a:solidFill>
                  <a:srgbClr val="FFFF00"/>
                </a:solidFill>
                <a:latin typeface="+mj-lt"/>
              </a:rPr>
              <a:t>homme peut résister sans manger pendant prés de 40 jours. Mais, s'il ne boit pas, il meurt au bout de 3 jours</a:t>
            </a:r>
            <a:r>
              <a:rPr lang="fr-FR" sz="3600" b="1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r>
              <a:rPr lang="fr-FR" sz="3600" b="1" dirty="0">
                <a:solidFill>
                  <a:srgbClr val="FFFF00"/>
                </a:solidFill>
                <a:latin typeface="+mj-lt"/>
              </a:rPr>
              <a:t/>
            </a:r>
            <a:br>
              <a:rPr lang="fr-FR" sz="3600" b="1" dirty="0">
                <a:solidFill>
                  <a:srgbClr val="FFFF00"/>
                </a:solidFill>
                <a:latin typeface="+mj-lt"/>
              </a:rPr>
            </a:br>
            <a:r>
              <a:rPr lang="fr-FR" sz="3600" b="1" dirty="0">
                <a:solidFill>
                  <a:srgbClr val="FFFF00"/>
                </a:solidFill>
                <a:latin typeface="+mj-lt"/>
              </a:rPr>
              <a:t>En fait, aucun être vivant, qu'il soit animal ou végétal, ne peut vivre sans eau</a:t>
            </a:r>
            <a:r>
              <a:rPr lang="fr-FR" sz="3600" b="1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r>
              <a:rPr lang="fr-FR" sz="3600" b="1" dirty="0">
                <a:solidFill>
                  <a:srgbClr val="FFFF00"/>
                </a:solidFill>
                <a:latin typeface="+mj-lt"/>
              </a:rPr>
              <a:t/>
            </a:r>
            <a:br>
              <a:rPr lang="fr-FR" sz="3600" b="1" dirty="0">
                <a:solidFill>
                  <a:srgbClr val="FFFF00"/>
                </a:solidFill>
                <a:latin typeface="+mj-lt"/>
              </a:rPr>
            </a:br>
            <a:r>
              <a:rPr lang="fr-FR" sz="3600" b="1" dirty="0">
                <a:solidFill>
                  <a:srgbClr val="FFFF00"/>
                </a:solidFill>
                <a:latin typeface="+mj-lt"/>
              </a:rPr>
              <a:t>Une plante privée d'eau dépérit lentement et meurt aussi au bout de quelques </a:t>
            </a:r>
            <a:r>
              <a:rPr lang="fr-FR" sz="3600" b="1" dirty="0" smtClean="0">
                <a:solidFill>
                  <a:srgbClr val="FFFF00"/>
                </a:solidFill>
                <a:latin typeface="+mj-lt"/>
              </a:rPr>
              <a:t>jours.</a:t>
            </a:r>
            <a:endParaRPr lang="fr-FR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91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6120680"/>
          </a:xfrm>
        </p:spPr>
        <p:txBody>
          <a:bodyPr>
            <a:noAutofit/>
          </a:bodyPr>
          <a:lstStyle/>
          <a:p>
            <a:pPr algn="ctr"/>
            <a:r>
              <a:rPr lang="fr-FR" sz="5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 REVISION</a:t>
            </a:r>
            <a:r>
              <a:rPr lang="fr-FR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i="1" u="sng" dirty="0" smtClean="0"/>
              <a:t/>
            </a:r>
            <a:br>
              <a:rPr lang="fr-FR" sz="6000" b="1" i="1" u="sng" dirty="0" smtClean="0"/>
            </a:br>
            <a:r>
              <a:rPr lang="fr-FR" sz="8800" dirty="0" smtClean="0"/>
              <a:t> </a:t>
            </a:r>
            <a:r>
              <a:rPr lang="fr-FR" sz="54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CYCLES DE L’EAU</a:t>
            </a:r>
            <a:endParaRPr lang="fr-FR" sz="54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760B-1AA2-4C10-9C62-BF0ED4FD817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2559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181A-7C37-4AA5-8059-31D7F18D5025}" type="slidenum">
              <a:rPr lang="fr-FR" altLang="fr-FR">
                <a:solidFill>
                  <a:srgbClr val="FFFFFF"/>
                </a:solidFill>
              </a:rPr>
              <a:pPr/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7651750" cy="685800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rgbClr val="FFFF00"/>
                </a:solidFill>
              </a:rPr>
              <a:t>CYCLE DE L’EAU NATURELLE</a:t>
            </a:r>
          </a:p>
        </p:txBody>
      </p:sp>
      <p:pic>
        <p:nvPicPr>
          <p:cNvPr id="39938" name="Picture 2" descr="schema cycle 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0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56456" y="293253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CYCLE DE L’EAU POTABLE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705225" y="1793873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719512" y="3702843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flipV="1">
            <a:off x="898525" y="4156075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62012" y="417626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61256" y="486916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CYCLE DES EAUX USEES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3962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512" y="47328"/>
            <a:ext cx="25557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3 cycles de l’eau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67184" y="822524"/>
            <a:ext cx="75862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CYCLE DE L’EAU NATURELLE</a:t>
            </a:r>
          </a:p>
        </p:txBody>
      </p:sp>
    </p:spTree>
    <p:extLst>
      <p:ext uri="{BB962C8B-B14F-4D97-AF65-F5344CB8AC3E}">
        <p14:creationId xmlns="" xmlns:p14="http://schemas.microsoft.com/office/powerpoint/2010/main" val="17597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 animBg="1"/>
      <p:bldP spid="39942" grpId="0" animBg="1"/>
      <p:bldP spid="39943" grpId="0" autoUpdateAnimBg="0"/>
      <p:bldP spid="39947" grpId="0"/>
      <p:bldP spid="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181A-7C37-4AA5-8059-31D7F18D5025}" type="slidenum">
              <a:rPr lang="fr-FR" altLang="fr-FR">
                <a:solidFill>
                  <a:srgbClr val="FFFFFF"/>
                </a:solidFill>
              </a:rPr>
              <a:pPr/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9938" name="Picture 2" descr="schema cycle 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94072" y="1772816"/>
            <a:ext cx="89154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4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TOUT D’ABORD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CYCLE DE L’EAU NATURELLE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flipV="1">
            <a:off x="898525" y="4156075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62012" y="417626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3962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40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358" y="580526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	</a:t>
            </a:r>
            <a:r>
              <a:rPr lang="fr-FR" sz="3600" b="1" dirty="0" smtClean="0">
                <a:solidFill>
                  <a:srgbClr val="FF0000"/>
                </a:solidFill>
              </a:rPr>
              <a:t>PETIT RAPPEL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9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3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9"/>
          <p:cNvSpPr>
            <a:spLocks noChangeShapeType="1"/>
          </p:cNvSpPr>
          <p:nvPr/>
        </p:nvSpPr>
        <p:spPr bwMode="auto">
          <a:xfrm flipV="1">
            <a:off x="0" y="6245225"/>
            <a:ext cx="9144000" cy="0"/>
          </a:xfrm>
          <a:prstGeom prst="line">
            <a:avLst/>
          </a:prstGeom>
          <a:noFill/>
          <a:ln w="9525" algn="ctr">
            <a:solidFill>
              <a:srgbClr val="99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pic>
        <p:nvPicPr>
          <p:cNvPr id="10243" name="Picture 12" descr="Cycle hydrologi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4" y="0"/>
            <a:ext cx="9170764" cy="6894512"/>
          </a:xfrm>
          <a:prstGeom prst="rect">
            <a:avLst/>
          </a:prstGeom>
          <a:noFill/>
          <a:ln w="9525" algn="in">
            <a:solidFill>
              <a:srgbClr val="837D7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209550" y="5905500"/>
            <a:ext cx="8934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altLang="fr-FR" b="1" i="1" dirty="0">
                <a:solidFill>
                  <a:srgbClr val="993300"/>
                </a:solidFill>
                <a:latin typeface="Calibri" pitchFamily="34" charset="0"/>
              </a:rPr>
              <a:t>Schéma du cycle de l’eau.   </a:t>
            </a:r>
            <a:r>
              <a:rPr lang="fr-FR" altLang="fr-FR" b="1" i="1" dirty="0">
                <a:latin typeface="Calibri" pitchFamily="34" charset="0"/>
              </a:rPr>
              <a:t>				 </a:t>
            </a:r>
            <a:r>
              <a:rPr lang="fr-FR" altLang="fr-FR" sz="1000" dirty="0">
                <a:latin typeface="Calibri" pitchFamily="34" charset="0"/>
              </a:rPr>
              <a:t>(Source : US National </a:t>
            </a:r>
            <a:r>
              <a:rPr lang="fr-FR" altLang="fr-FR" sz="1000" dirty="0" err="1">
                <a:latin typeface="Calibri" pitchFamily="34" charset="0"/>
              </a:rPr>
              <a:t>Weather</a:t>
            </a:r>
            <a:r>
              <a:rPr lang="fr-FR" altLang="fr-FR" sz="1000" dirty="0">
                <a:latin typeface="Calibri" pitchFamily="34" charset="0"/>
              </a:rPr>
              <a:t> Service)</a:t>
            </a:r>
          </a:p>
          <a:p>
            <a:pPr eaLnBrk="1" hangingPunct="1"/>
            <a:r>
              <a:rPr lang="en-US" altLang="fr-FR" dirty="0"/>
              <a:t> </a:t>
            </a:r>
          </a:p>
          <a:p>
            <a:pPr algn="l" eaLnBrk="1" hangingPunct="1"/>
            <a:r>
              <a:rPr lang="en-US" altLang="fr-FR" b="1" i="1" dirty="0">
                <a:latin typeface="Calibri" pitchFamily="34" charset="0"/>
              </a:rPr>
              <a:t> </a:t>
            </a:r>
            <a:endParaRPr lang="en-US" alt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58193" y="138410"/>
            <a:ext cx="35283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cycle de l’eau naturelle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3805" y="4945211"/>
            <a:ext cx="17443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Verdana" pitchFamily="34" charset="0"/>
              </a:rPr>
              <a:t>Évaporation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7544" y="1340768"/>
            <a:ext cx="195438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Verdana" pitchFamily="34" charset="0"/>
              </a:rPr>
              <a:t>Condensation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020272" y="600075"/>
            <a:ext cx="184698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Verdana" pitchFamily="34" charset="0"/>
              </a:rPr>
              <a:t>Précipitation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4535" y="3412361"/>
            <a:ext cx="20152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Verdana" pitchFamily="34" charset="0"/>
              </a:rPr>
              <a:t>Ruissellement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4535" y="5526881"/>
            <a:ext cx="161454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Verdana" pitchFamily="34" charset="0"/>
              </a:rPr>
              <a:t>Infiltration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3" y="2420888"/>
            <a:ext cx="25311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Passage </a:t>
            </a:r>
            <a:r>
              <a:rPr lang="fr-FR" sz="1050" dirty="0"/>
              <a:t>de l’état solide à l’état gazeux</a:t>
            </a:r>
          </a:p>
        </p:txBody>
      </p:sp>
    </p:spTree>
    <p:extLst>
      <p:ext uri="{BB962C8B-B14F-4D97-AF65-F5344CB8AC3E}">
        <p14:creationId xmlns="" xmlns:p14="http://schemas.microsoft.com/office/powerpoint/2010/main" val="7254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2|5.9|0.9|3.8|4.9|1.4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6.7|4|2.1|12.9|1.8|16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1.4|13|1.4|0.9|6.4|1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762</Words>
  <Application>Microsoft Office PowerPoint</Application>
  <PresentationFormat>Affichage à l'écran (4:3)</PresentationFormat>
  <Paragraphs>161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Thème Office</vt:lpstr>
      <vt:lpstr>Débit</vt:lpstr>
      <vt:lpstr>Métro</vt:lpstr>
      <vt:lpstr>Angles</vt:lpstr>
      <vt:lpstr>Winter</vt:lpstr>
      <vt:lpstr>Vagues</vt:lpstr>
      <vt:lpstr>Sillage</vt:lpstr>
      <vt:lpstr>Fédération Départementale de Pêche et de Protection du Milieu Aquatique du Doubs</vt:lpstr>
      <vt:lpstr>Diapositive 2</vt:lpstr>
      <vt:lpstr>LE CYCLE DE L’EAU    ET  LA POLLUTION </vt:lpstr>
      <vt:lpstr>Pourquoi avoir une bonne qualité de l’eau</vt:lpstr>
      <vt:lpstr>Diapositive 5</vt:lpstr>
      <vt:lpstr>PETITE REVISION  SUR   LES 3 CYCLES DE L’EAU</vt:lpstr>
      <vt:lpstr>CYCLE DE L’EAU NATURELLE</vt:lpstr>
      <vt:lpstr>Diapositive 8</vt:lpstr>
      <vt:lpstr>Diapositive 9</vt:lpstr>
      <vt:lpstr>L’EAU POTABLE</vt:lpstr>
      <vt:lpstr>Diapositive 11</vt:lpstr>
      <vt:lpstr>Diapositive 12</vt:lpstr>
      <vt:lpstr>Diapositive 13</vt:lpstr>
      <vt:lpstr>Voyons si vous avez bien retenu la leçon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Questions / Réponses</vt:lpstr>
      <vt:lpstr>Alors moi, qu’est-ce que je peux faire?</vt:lpstr>
      <vt:lpstr>Diapositive 23</vt:lpstr>
      <vt:lpstr>LA POLLUTION DE NOS RIVIERES</vt:lpstr>
      <vt:lpstr>D’où provient la POLLUTION?</vt:lpstr>
      <vt:lpstr>Diapositive 26</vt:lpstr>
      <vt:lpstr>Diapositive 27</vt:lpstr>
      <vt:lpstr>Comment comprendre la Pollution ?</vt:lpstr>
      <vt:lpstr>Diapositive 29</vt:lpstr>
      <vt:lpstr>Diapositive 30</vt:lpstr>
      <vt:lpstr>Diapositive 31</vt:lpstr>
      <vt:lpstr>QUE FAIRE  POUR MOINS POLLUER  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POULETTE</dc:creator>
  <cp:lastModifiedBy>denis</cp:lastModifiedBy>
  <cp:revision>181</cp:revision>
  <dcterms:created xsi:type="dcterms:W3CDTF">2014-10-07T06:04:54Z</dcterms:created>
  <dcterms:modified xsi:type="dcterms:W3CDTF">2016-12-05T16:02:10Z</dcterms:modified>
</cp:coreProperties>
</file>